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6"/>
  </p:handoutMasterIdLst>
  <p:sldIdLst>
    <p:sldId id="258" r:id="rId2"/>
    <p:sldId id="288" r:id="rId3"/>
    <p:sldId id="280" r:id="rId4"/>
    <p:sldId id="289" r:id="rId5"/>
    <p:sldId id="290" r:id="rId6"/>
    <p:sldId id="291" r:id="rId7"/>
    <p:sldId id="292" r:id="rId8"/>
    <p:sldId id="293" r:id="rId9"/>
    <p:sldId id="294" r:id="rId10"/>
    <p:sldId id="295" r:id="rId11"/>
    <p:sldId id="296" r:id="rId12"/>
    <p:sldId id="298" r:id="rId13"/>
    <p:sldId id="299" r:id="rId14"/>
    <p:sldId id="300" r:id="rId15"/>
    <p:sldId id="301" r:id="rId16"/>
    <p:sldId id="303" r:id="rId17"/>
    <p:sldId id="302" r:id="rId18"/>
    <p:sldId id="304" r:id="rId19"/>
    <p:sldId id="305" r:id="rId20"/>
    <p:sldId id="306" r:id="rId21"/>
    <p:sldId id="308" r:id="rId22"/>
    <p:sldId id="309" r:id="rId23"/>
    <p:sldId id="310" r:id="rId24"/>
    <p:sldId id="318" r:id="rId25"/>
    <p:sldId id="311" r:id="rId26"/>
    <p:sldId id="312" r:id="rId27"/>
    <p:sldId id="313" r:id="rId28"/>
    <p:sldId id="314" r:id="rId29"/>
    <p:sldId id="307" r:id="rId30"/>
    <p:sldId id="315" r:id="rId31"/>
    <p:sldId id="316" r:id="rId32"/>
    <p:sldId id="317" r:id="rId33"/>
    <p:sldId id="287"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859"/>
  </p:normalViewPr>
  <p:slideViewPr>
    <p:cSldViewPr snapToGrid="0">
      <p:cViewPr varScale="1">
        <p:scale>
          <a:sx n="78" d="100"/>
          <a:sy n="78" d="100"/>
        </p:scale>
        <p:origin x="869" y="7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10-06-2024</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altair-viz.github.io/" TargetMode="External"/><Relationship Id="rId3" Type="http://schemas.openxmlformats.org/officeDocument/2006/relationships/hyperlink" Target="https://www-users.cs.umn.edu/~kumar/dmbook/index.php" TargetMode="External"/><Relationship Id="rId7" Type="http://schemas.openxmlformats.org/officeDocument/2006/relationships/hyperlink" Target="https://pandas.pydata.org/pandas-docs/stable/" TargetMode="External"/><Relationship Id="rId2" Type="http://schemas.openxmlformats.org/officeDocument/2006/relationships/hyperlink" Target="https://www.researchgate.net/publication/220602798_Data_Cleaning_Problems_and_Current_Approaches" TargetMode="External"/><Relationship Id="rId1" Type="http://schemas.openxmlformats.org/officeDocument/2006/relationships/slideLayout" Target="../slideLayouts/slideLayout2.xml"/><Relationship Id="rId6" Type="http://schemas.openxmlformats.org/officeDocument/2006/relationships/hyperlink" Target="https://web.stanford.edu/~hastie/ElemStatLearn/" TargetMode="External"/><Relationship Id="rId5" Type="http://schemas.openxmlformats.org/officeDocument/2006/relationships/hyperlink" Target="https://www.oreilly.com/library/view/principles-of-data/9781491938923/" TargetMode="External"/><Relationship Id="rId4" Type="http://schemas.openxmlformats.org/officeDocument/2006/relationships/hyperlink" Target="http://www.mlyearning.org/" TargetMode="External"/><Relationship Id="rId9" Type="http://schemas.openxmlformats.org/officeDocument/2006/relationships/hyperlink" Target="https://link.springer.com/book/10.1007/978-3-540-26641-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19022" y="441000"/>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2999058"/>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latin typeface="Metropolis" pitchFamily="2" charset="77"/>
              </a:rPr>
              <a:t>Futurense Technologies</a:t>
            </a:r>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3706761"/>
            <a:ext cx="9144000" cy="12767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150" dirty="0">
                <a:latin typeface="Helvetica" pitchFamily="2" charset="0"/>
              </a:rPr>
              <a:t>Project Report</a:t>
            </a:r>
          </a:p>
          <a:p>
            <a:pPr marL="0" indent="0" algn="ctr">
              <a:buNone/>
            </a:pPr>
            <a:r>
              <a:rPr lang="en-US" sz="2400" spc="-150" dirty="0">
                <a:latin typeface="Helvetica" pitchFamily="2" charset="0"/>
              </a:rPr>
              <a:t>Group </a:t>
            </a:r>
            <a:br>
              <a:rPr lang="en-US" sz="2400" spc="-150" dirty="0">
                <a:latin typeface="Helvetica" pitchFamily="2" charset="0"/>
              </a:rPr>
            </a:br>
            <a:r>
              <a:rPr lang="en-US" sz="2400" spc="-150" dirty="0">
                <a:latin typeface="Helvetica" pitchFamily="2" charset="0"/>
              </a:rPr>
              <a:t>Name: Brand Builders </a:t>
            </a:r>
          </a:p>
        </p:txBody>
      </p:sp>
      <p:sp>
        <p:nvSpPr>
          <p:cNvPr id="2" name="TextBox 1">
            <a:extLst>
              <a:ext uri="{FF2B5EF4-FFF2-40B4-BE49-F238E27FC236}">
                <a16:creationId xmlns:a16="http://schemas.microsoft.com/office/drawing/2014/main" id="{EE9C3DF9-741A-9ABE-94F7-CB5330C05EE6}"/>
              </a:ext>
            </a:extLst>
          </p:cNvPr>
          <p:cNvSpPr txBox="1"/>
          <p:nvPr/>
        </p:nvSpPr>
        <p:spPr>
          <a:xfrm>
            <a:off x="1524000" y="4983481"/>
            <a:ext cx="9144000" cy="1631216"/>
          </a:xfrm>
          <a:prstGeom prst="rect">
            <a:avLst/>
          </a:prstGeom>
          <a:noFill/>
        </p:spPr>
        <p:txBody>
          <a:bodyPr wrap="square" rtlCol="0">
            <a:spAutoFit/>
          </a:bodyPr>
          <a:lstStyle/>
          <a:p>
            <a:pPr marL="0" indent="0" algn="ctr">
              <a:buNone/>
            </a:pPr>
            <a:r>
              <a:rPr lang="en-US" sz="2000" spc="-150" dirty="0">
                <a:latin typeface="Helvetica" pitchFamily="2" charset="0"/>
              </a:rPr>
              <a:t> Members: </a:t>
            </a:r>
          </a:p>
          <a:p>
            <a:pPr marL="0" indent="0" algn="ctr">
              <a:buNone/>
            </a:pPr>
            <a:r>
              <a:rPr lang="en-US" sz="2000" spc="-150" dirty="0">
                <a:latin typeface="Helvetica" pitchFamily="2" charset="0"/>
              </a:rPr>
              <a:t>Ashwin – 22BTRAD006                                                                 </a:t>
            </a:r>
          </a:p>
          <a:p>
            <a:pPr marL="0" indent="0" algn="ctr">
              <a:buNone/>
            </a:pPr>
            <a:r>
              <a:rPr lang="en-US" sz="2000" spc="-150" dirty="0">
                <a:latin typeface="Helvetica" pitchFamily="2" charset="0"/>
              </a:rPr>
              <a:t> B L N </a:t>
            </a:r>
            <a:r>
              <a:rPr lang="en-US" sz="2000" spc="-150" dirty="0" err="1">
                <a:latin typeface="Helvetica" pitchFamily="2" charset="0"/>
              </a:rPr>
              <a:t>Wajith</a:t>
            </a:r>
            <a:r>
              <a:rPr lang="en-US" sz="2000" spc="-150" dirty="0">
                <a:latin typeface="Helvetica" pitchFamily="2" charset="0"/>
              </a:rPr>
              <a:t> Ali – 22BTRAD009</a:t>
            </a:r>
          </a:p>
          <a:p>
            <a:pPr marL="0" indent="0" algn="ctr">
              <a:buNone/>
            </a:pPr>
            <a:r>
              <a:rPr lang="en-US" sz="2000" spc="-150" dirty="0">
                <a:latin typeface="Helvetica" pitchFamily="2" charset="0"/>
              </a:rPr>
              <a:t>Chaithanya Gowda L – 22BTRAD010</a:t>
            </a:r>
          </a:p>
          <a:p>
            <a:pPr marL="0" indent="0">
              <a:buNone/>
            </a:pPr>
            <a:r>
              <a:rPr lang="en-US" sz="2000" spc="-150" dirty="0">
                <a:latin typeface="Helvetica" pitchFamily="2" charset="0"/>
              </a:rPr>
              <a:t>                                                                           </a:t>
            </a:r>
            <a:endParaRPr lang="en-IN" sz="2000" dirty="0"/>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325573"/>
          </a:xfrm>
          <a:prstGeom prst="rect">
            <a:avLst/>
          </a:prstGeom>
        </p:spPr>
        <p:txBody>
          <a:bodyPr>
            <a:spAutoFit/>
          </a:bodyPr>
          <a:lstStyle/>
          <a:p>
            <a:pPr marL="285750" lvl="0" indent="-285750">
              <a:buFont typeface="Wingdings" panose="05000000000000000000" pitchFamily="2" charset="2"/>
              <a:buChar char="Ø"/>
            </a:pPr>
            <a:r>
              <a:rPr lang="en-US" sz="1600" b="1" dirty="0"/>
              <a:t>Pipeline Design:</a:t>
            </a:r>
            <a:r>
              <a:rPr lang="en-US" sz="1600" dirty="0"/>
              <a:t> Developed a data ingestion pipeline supporting incremental loading.</a:t>
            </a:r>
            <a:endParaRPr lang="en-IN" sz="1600" dirty="0"/>
          </a:p>
          <a:p>
            <a:pPr marL="285750" lvl="0" indent="-285750">
              <a:buFont typeface="Wingdings" panose="05000000000000000000" pitchFamily="2" charset="2"/>
              <a:buChar char="Ø"/>
            </a:pPr>
            <a:r>
              <a:rPr lang="en-US" sz="1600" b="1" dirty="0"/>
              <a:t>Optimization:</a:t>
            </a:r>
            <a:r>
              <a:rPr lang="en-US" sz="1600" dirty="0"/>
              <a:t> Implemented data partitioning and indexing for optimized storage.</a:t>
            </a:r>
            <a:endParaRPr lang="en-IN" sz="1600" dirty="0"/>
          </a:p>
          <a:p>
            <a:pPr marL="285750" lvl="0" indent="-285750">
              <a:buFont typeface="Wingdings" panose="05000000000000000000" pitchFamily="2" charset="2"/>
              <a:buChar char="Ø"/>
            </a:pPr>
            <a:r>
              <a:rPr lang="en-US" sz="1600" b="1" dirty="0"/>
              <a:t>Monitoring:</a:t>
            </a:r>
            <a:r>
              <a:rPr lang="en-US" sz="1600" dirty="0"/>
              <a:t> Added logging and monitoring to track pipeline performance.</a:t>
            </a:r>
            <a:endParaRPr lang="en-IN" sz="1600" dirty="0"/>
          </a:p>
          <a:p>
            <a:pPr marL="285750" lvl="0" indent="-285750">
              <a:buFont typeface="Wingdings" panose="05000000000000000000" pitchFamily="2" charset="2"/>
              <a:buChar char="Ø"/>
            </a:pPr>
            <a:r>
              <a:rPr lang="en-US" sz="1600" b="1" dirty="0"/>
              <a:t>Parallel Processing:</a:t>
            </a:r>
            <a:r>
              <a:rPr lang="en-US" sz="1600" dirty="0"/>
              <a:t> Enhanced performance using parallel processing techniques.</a:t>
            </a:r>
            <a:endParaRPr lang="en-IN" sz="1600" dirty="0"/>
          </a:p>
          <a:p>
            <a:pPr marL="285750" marR="0" lvl="0" indent="-285750">
              <a:lnSpc>
                <a:spcPct val="107000"/>
              </a:lnSpc>
              <a:spcBef>
                <a:spcPts val="0"/>
              </a:spcBef>
              <a:spcAft>
                <a:spcPts val="800"/>
              </a:spcAft>
              <a:buSzPts val="1000"/>
              <a:buFont typeface="Wingdings" panose="05000000000000000000" pitchFamily="2" charset="2"/>
              <a:buChar char="Ø"/>
              <a:tabLst>
                <a:tab pos="457200" algn="l"/>
              </a:tabLst>
            </a:pP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475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Code</a:t>
            </a:r>
            <a:endParaRPr lang="en-IN" dirty="0"/>
          </a:p>
        </p:txBody>
      </p:sp>
      <p:sp>
        <p:nvSpPr>
          <p:cNvPr id="4" name="Rectangle 3"/>
          <p:cNvSpPr/>
          <p:nvPr/>
        </p:nvSpPr>
        <p:spPr>
          <a:xfrm>
            <a:off x="7413812" y="2716306"/>
            <a:ext cx="4670612" cy="1969770"/>
          </a:xfrm>
          <a:prstGeom prst="rect">
            <a:avLst/>
          </a:prstGeom>
        </p:spPr>
        <p:txBody>
          <a:bodyPr wrap="square">
            <a:spAutoFit/>
          </a:bodyPr>
          <a:lstStyle/>
          <a:p>
            <a:r>
              <a:rPr lang="en-US" sz="1600" dirty="0"/>
              <a:t>Summary:</a:t>
            </a:r>
          </a:p>
          <a:p>
            <a:endParaRPr lang="en-US" sz="1600" dirty="0"/>
          </a:p>
          <a:p>
            <a:pPr marL="285750" lvl="0" indent="-285750">
              <a:buFont typeface="Wingdings" panose="05000000000000000000" pitchFamily="2" charset="2"/>
              <a:buChar char="Ø"/>
            </a:pPr>
            <a:r>
              <a:rPr lang="en-US" dirty="0"/>
              <a:t>Used Pandas for counting player positions.</a:t>
            </a:r>
            <a:endParaRPr lang="en-IN" dirty="0"/>
          </a:p>
          <a:p>
            <a:pPr marL="285750" lvl="0" indent="-285750">
              <a:buFont typeface="Wingdings" panose="05000000000000000000" pitchFamily="2" charset="2"/>
              <a:buChar char="Ø"/>
            </a:pPr>
            <a:r>
              <a:rPr lang="en-US" dirty="0"/>
              <a:t>Visualized results using </a:t>
            </a:r>
            <a:r>
              <a:rPr lang="en-US" dirty="0" err="1"/>
              <a:t>Matplotlib</a:t>
            </a:r>
            <a:r>
              <a:rPr lang="en-US" dirty="0"/>
              <a:t> and </a:t>
            </a:r>
            <a:r>
              <a:rPr lang="en-US" dirty="0" err="1"/>
              <a:t>Seaborn</a:t>
            </a:r>
            <a:r>
              <a:rPr lang="en-US" dirty="0"/>
              <a:t>.</a:t>
            </a:r>
            <a:endParaRPr lang="en-IN" dirty="0"/>
          </a:p>
          <a:p>
            <a:pPr marL="285750" indent="-285750">
              <a:buFont typeface="Wingdings" panose="05000000000000000000" pitchFamily="2" charset="2"/>
              <a:buChar char="Ø"/>
            </a:pPr>
            <a:r>
              <a:rPr lang="en-US" dirty="0"/>
              <a:t>Applied chi-square test using </a:t>
            </a:r>
            <a:r>
              <a:rPr lang="en-US" dirty="0" err="1"/>
              <a:t>Scipy</a:t>
            </a:r>
            <a:r>
              <a:rPr lang="en-US" dirty="0"/>
              <a:t>.</a:t>
            </a:r>
            <a:endParaRPr lang="en-IN" dirty="0"/>
          </a:p>
        </p:txBody>
      </p:sp>
      <p:pic>
        <p:nvPicPr>
          <p:cNvPr id="6" name="Picture 5">
            <a:extLst>
              <a:ext uri="{FF2B5EF4-FFF2-40B4-BE49-F238E27FC236}">
                <a16:creationId xmlns:a16="http://schemas.microsoft.com/office/drawing/2014/main" id="{7BA01D1E-DFFB-91C9-C5BB-41808A974FE8}"/>
              </a:ext>
            </a:extLst>
          </p:cNvPr>
          <p:cNvPicPr>
            <a:picLocks noChangeAspect="1"/>
          </p:cNvPicPr>
          <p:nvPr/>
        </p:nvPicPr>
        <p:blipFill rotWithShape="1">
          <a:blip r:embed="rId2"/>
          <a:srcRect l="16500" t="20148" r="38283" b="9333"/>
          <a:stretch/>
        </p:blipFill>
        <p:spPr>
          <a:xfrm>
            <a:off x="1541332" y="1595119"/>
            <a:ext cx="5872480" cy="5151615"/>
          </a:xfrm>
          <a:prstGeom prst="rect">
            <a:avLst/>
          </a:prstGeom>
        </p:spPr>
      </p:pic>
    </p:spTree>
    <p:extLst>
      <p:ext uri="{BB962C8B-B14F-4D97-AF65-F5344CB8AC3E}">
        <p14:creationId xmlns:p14="http://schemas.microsoft.com/office/powerpoint/2010/main" val="362214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402" y="2056503"/>
            <a:ext cx="3989245" cy="4168220"/>
          </a:xfrm>
          <a:prstGeom prst="rect">
            <a:avLst/>
          </a:prstGeom>
        </p:spPr>
      </p:pic>
      <p:pic>
        <p:nvPicPr>
          <p:cNvPr id="7" name="Picture 6">
            <a:extLst>
              <a:ext uri="{FF2B5EF4-FFF2-40B4-BE49-F238E27FC236}">
                <a16:creationId xmlns:a16="http://schemas.microsoft.com/office/drawing/2014/main" id="{BAD3090D-4B51-AA9D-70C2-25063DA36C2B}"/>
              </a:ext>
            </a:extLst>
          </p:cNvPr>
          <p:cNvPicPr>
            <a:picLocks noChangeAspect="1"/>
          </p:cNvPicPr>
          <p:nvPr/>
        </p:nvPicPr>
        <p:blipFill rotWithShape="1">
          <a:blip r:embed="rId3"/>
          <a:srcRect l="14750" t="22519" r="38283" b="28592"/>
          <a:stretch/>
        </p:blipFill>
        <p:spPr>
          <a:xfrm>
            <a:off x="6248400" y="2164080"/>
            <a:ext cx="5726244" cy="3352800"/>
          </a:xfrm>
          <a:prstGeom prst="rect">
            <a:avLst/>
          </a:prstGeom>
        </p:spPr>
      </p:pic>
    </p:spTree>
    <p:extLst>
      <p:ext uri="{BB962C8B-B14F-4D97-AF65-F5344CB8AC3E}">
        <p14:creationId xmlns:p14="http://schemas.microsoft.com/office/powerpoint/2010/main" val="3903450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4 </a:t>
            </a:r>
            <a:endParaRPr lang="en-IN" dirty="0"/>
          </a:p>
        </p:txBody>
      </p:sp>
      <p:sp>
        <p:nvSpPr>
          <p:cNvPr id="3" name="Rectangle 2"/>
          <p:cNvSpPr/>
          <p:nvPr/>
        </p:nvSpPr>
        <p:spPr>
          <a:xfrm>
            <a:off x="2788024" y="2232212"/>
            <a:ext cx="6355976" cy="286232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Pass Completion Rate vs. Assists</a:t>
            </a:r>
            <a:r>
              <a:rPr lang="en-US" dirty="0">
                <a:latin typeface="Times New Roman" panose="02020603050405020304" pitchFamily="18" charset="0"/>
                <a:ea typeface="Times New Roman" panose="02020603050405020304" pitchFamily="18" charset="0"/>
              </a:rPr>
              <a:t> Analyze the relationship between pass completion rate and assists. Create a scatter plot and identify outliers using advanced outlier detection methods like DB-SCAN or Isolation Forest. Plot a line of best fit and use regression analysis to model the relationship. Evaluate the model using appropriate metrics. </a:t>
            </a:r>
          </a:p>
          <a:p>
            <a:endParaRPr lang="en-US" b="1" dirty="0">
              <a:latin typeface="Times New Roman" panose="02020603050405020304" pitchFamily="18" charset="0"/>
              <a:ea typeface="Times New Roman" panose="02020603050405020304" pitchFamily="18" charset="0"/>
            </a:endParaRPr>
          </a:p>
          <a:p>
            <a:r>
              <a:rPr lang="en-US" b="1" dirty="0">
                <a:latin typeface="Times New Roman" panose="02020603050405020304" pitchFamily="18" charset="0"/>
                <a:ea typeface="Times New Roman" panose="02020603050405020304" pitchFamily="18" charset="0"/>
              </a:rPr>
              <a:t>Purpose:</a:t>
            </a:r>
            <a:r>
              <a:rPr lang="en-US" dirty="0">
                <a:latin typeface="Times New Roman" panose="02020603050405020304" pitchFamily="18" charset="0"/>
                <a:ea typeface="Times New Roman" panose="02020603050405020304" pitchFamily="18" charset="0"/>
              </a:rPr>
              <a:t> To understand how pass completion rates influence the number of assists, and to create a predictive model for this relationship.</a:t>
            </a:r>
            <a:endParaRPr lang="en-IN" dirty="0"/>
          </a:p>
        </p:txBody>
      </p:sp>
    </p:spTree>
    <p:extLst>
      <p:ext uri="{BB962C8B-B14F-4D97-AF65-F5344CB8AC3E}">
        <p14:creationId xmlns:p14="http://schemas.microsoft.com/office/powerpoint/2010/main" val="98942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062103"/>
          </a:xfrm>
          <a:prstGeom prst="rect">
            <a:avLst/>
          </a:prstGeom>
        </p:spPr>
        <p:txBody>
          <a:bodyPr>
            <a:spAutoFit/>
          </a:bodyPr>
          <a:lstStyle/>
          <a:p>
            <a:pPr marL="285750" lvl="0" indent="-285750">
              <a:buFont typeface="Wingdings" panose="05000000000000000000" pitchFamily="2" charset="2"/>
              <a:buChar char="Ø"/>
            </a:pPr>
            <a:r>
              <a:rPr lang="en-US" sz="1600" b="1" dirty="0"/>
              <a:t>Scatter Plot:</a:t>
            </a:r>
            <a:r>
              <a:rPr lang="en-US" sz="1600" dirty="0"/>
              <a:t> Created a scatter plot to visualize the relationship.</a:t>
            </a:r>
            <a:endParaRPr lang="en-IN" sz="1600" dirty="0"/>
          </a:p>
          <a:p>
            <a:pPr marL="285750" lvl="0" indent="-285750">
              <a:buFont typeface="Wingdings" panose="05000000000000000000" pitchFamily="2" charset="2"/>
              <a:buChar char="Ø"/>
            </a:pPr>
            <a:r>
              <a:rPr lang="en-US" sz="1600" b="1" dirty="0"/>
              <a:t>Outlier Detection:</a:t>
            </a:r>
            <a:r>
              <a:rPr lang="en-US" sz="1600" dirty="0"/>
              <a:t> Applied Isolation Forest to identify and handle outliers.</a:t>
            </a:r>
            <a:endParaRPr lang="en-IN" sz="1600" dirty="0"/>
          </a:p>
          <a:p>
            <a:pPr marL="285750" lvl="0" indent="-285750">
              <a:buFont typeface="Wingdings" panose="05000000000000000000" pitchFamily="2" charset="2"/>
              <a:buChar char="Ø"/>
            </a:pPr>
            <a:r>
              <a:rPr lang="en-US" sz="1600" b="1" dirty="0"/>
              <a:t>Regression Analysis:</a:t>
            </a:r>
            <a:r>
              <a:rPr lang="en-US" sz="1600" dirty="0"/>
              <a:t> Plotted a line of best fit and performed regression analysis.</a:t>
            </a:r>
            <a:endParaRPr lang="en-IN" sz="1600" dirty="0"/>
          </a:p>
          <a:p>
            <a:pPr marL="285750" lvl="0" indent="-285750">
              <a:buFont typeface="Wingdings" panose="05000000000000000000" pitchFamily="2" charset="2"/>
              <a:buChar char="Ø"/>
            </a:pPr>
            <a:r>
              <a:rPr lang="en-US" sz="1600" b="1" dirty="0"/>
              <a:t>Model Evaluation:</a:t>
            </a:r>
            <a:r>
              <a:rPr lang="en-US" sz="1600" dirty="0"/>
              <a:t> Used cross-validation to assess model robustness.</a:t>
            </a:r>
            <a:endParaRPr lang="en-IN" sz="1600" dirty="0"/>
          </a:p>
        </p:txBody>
      </p:sp>
    </p:spTree>
    <p:extLst>
      <p:ext uri="{BB962C8B-B14F-4D97-AF65-F5344CB8AC3E}">
        <p14:creationId xmlns:p14="http://schemas.microsoft.com/office/powerpoint/2010/main" val="89724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Code</a:t>
            </a:r>
            <a:endParaRPr lang="en-IN" dirty="0"/>
          </a:p>
        </p:txBody>
      </p:sp>
      <p:sp>
        <p:nvSpPr>
          <p:cNvPr id="4" name="Rectangle 3"/>
          <p:cNvSpPr/>
          <p:nvPr/>
        </p:nvSpPr>
        <p:spPr>
          <a:xfrm>
            <a:off x="7413812" y="2716306"/>
            <a:ext cx="4670612" cy="2554545"/>
          </a:xfrm>
          <a:prstGeom prst="rect">
            <a:avLst/>
          </a:prstGeom>
        </p:spPr>
        <p:txBody>
          <a:bodyPr wrap="square">
            <a:spAutoFit/>
          </a:bodyPr>
          <a:lstStyle/>
          <a:p>
            <a:r>
              <a:rPr lang="en-US" sz="1600" dirty="0"/>
              <a:t>Summary:</a:t>
            </a:r>
          </a:p>
          <a:p>
            <a:endParaRPr lang="en-US" sz="1600" dirty="0"/>
          </a:p>
          <a:p>
            <a:pPr marL="285750" lvl="0" indent="-285750">
              <a:buFont typeface="Wingdings" panose="05000000000000000000" pitchFamily="2" charset="2"/>
              <a:buChar char="Ø"/>
            </a:pPr>
            <a:r>
              <a:rPr lang="en-US" sz="1600" dirty="0"/>
              <a:t>Used Pandas and </a:t>
            </a:r>
            <a:r>
              <a:rPr lang="en-US" sz="1600" dirty="0" err="1"/>
              <a:t>Matplotlib</a:t>
            </a:r>
            <a:r>
              <a:rPr lang="en-US" sz="1600" dirty="0"/>
              <a:t> for data visualization.</a:t>
            </a:r>
            <a:endParaRPr lang="en-IN" sz="1600" dirty="0"/>
          </a:p>
          <a:p>
            <a:pPr marL="285750" lvl="0" indent="-285750">
              <a:buFont typeface="Wingdings" panose="05000000000000000000" pitchFamily="2" charset="2"/>
              <a:buChar char="Ø"/>
            </a:pPr>
            <a:r>
              <a:rPr lang="en-US" sz="1600" dirty="0"/>
              <a:t>Applied Isolation Forest from </a:t>
            </a:r>
            <a:r>
              <a:rPr lang="en-US" sz="1600" dirty="0" err="1"/>
              <a:t>Scikit</a:t>
            </a:r>
            <a:r>
              <a:rPr lang="en-US" sz="1600" dirty="0"/>
              <a:t>-learn for outlier detection.</a:t>
            </a:r>
            <a:endParaRPr lang="en-IN" sz="1600" dirty="0"/>
          </a:p>
          <a:p>
            <a:pPr marL="285750" lvl="0" indent="-285750">
              <a:buFont typeface="Wingdings" panose="05000000000000000000" pitchFamily="2" charset="2"/>
              <a:buChar char="Ø"/>
            </a:pPr>
            <a:r>
              <a:rPr lang="en-US" sz="1600" dirty="0"/>
              <a:t>Conducted regression analysis with </a:t>
            </a:r>
            <a:r>
              <a:rPr lang="en-US" sz="1600" dirty="0" err="1"/>
              <a:t>Scikit</a:t>
            </a:r>
            <a:r>
              <a:rPr lang="en-US" sz="1600" dirty="0"/>
              <a:t>-learn.</a:t>
            </a:r>
            <a:endParaRPr lang="en-IN" sz="1600" dirty="0"/>
          </a:p>
          <a:p>
            <a:pPr marL="285750" lvl="0" indent="-285750">
              <a:buFont typeface="Wingdings" panose="05000000000000000000" pitchFamily="2" charset="2"/>
              <a:buChar char="Ø"/>
            </a:pPr>
            <a:r>
              <a:rPr lang="en-US" sz="1600" dirty="0"/>
              <a:t>Evaluated model using cross-validation.</a:t>
            </a:r>
            <a:endParaRPr lang="en-IN" sz="1600" dirty="0"/>
          </a:p>
          <a:p>
            <a:endParaRPr lang="en-US" sz="160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299" y="2343373"/>
            <a:ext cx="4677330" cy="3122632"/>
          </a:xfrm>
          <a:prstGeom prst="rect">
            <a:avLst/>
          </a:prstGeom>
        </p:spPr>
      </p:pic>
    </p:spTree>
    <p:extLst>
      <p:ext uri="{BB962C8B-B14F-4D97-AF65-F5344CB8AC3E}">
        <p14:creationId xmlns:p14="http://schemas.microsoft.com/office/powerpoint/2010/main" val="181815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811" y="2374030"/>
            <a:ext cx="6807745" cy="3327523"/>
          </a:xfrm>
          <a:prstGeom prst="rect">
            <a:avLst/>
          </a:prstGeom>
        </p:spPr>
      </p:pic>
    </p:spTree>
    <p:extLst>
      <p:ext uri="{BB962C8B-B14F-4D97-AF65-F5344CB8AC3E}">
        <p14:creationId xmlns:p14="http://schemas.microsoft.com/office/powerpoint/2010/main" val="164002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Figures/Graph</a:t>
            </a:r>
            <a:endParaRPr lang="en-IN" dirty="0"/>
          </a:p>
        </p:txBody>
      </p:sp>
      <p:sp>
        <p:nvSpPr>
          <p:cNvPr id="4" name="Rectangle 3"/>
          <p:cNvSpPr/>
          <p:nvPr/>
        </p:nvSpPr>
        <p:spPr>
          <a:xfrm>
            <a:off x="6822140" y="4222378"/>
            <a:ext cx="4993342" cy="2308324"/>
          </a:xfrm>
          <a:prstGeom prst="rect">
            <a:avLst/>
          </a:prstGeom>
        </p:spPr>
        <p:txBody>
          <a:bodyPr wrap="square">
            <a:spAutoFit/>
          </a:bodyPr>
          <a:lstStyle/>
          <a:p>
            <a:r>
              <a:rPr lang="en-US" sz="1400" dirty="0"/>
              <a:t>Figures</a:t>
            </a:r>
            <a:r>
              <a:rPr lang="en-IN" sz="1400" dirty="0"/>
              <a:t>:</a:t>
            </a:r>
          </a:p>
          <a:p>
            <a:endParaRPr lang="en-US" sz="1400" dirty="0"/>
          </a:p>
          <a:p>
            <a:pPr marL="285750" lvl="0" indent="-285750">
              <a:buFont typeface="Wingdings" panose="05000000000000000000" pitchFamily="2" charset="2"/>
              <a:buChar char="Ø"/>
            </a:pPr>
            <a:r>
              <a:rPr lang="en-US" sz="1400" b="1" dirty="0"/>
              <a:t>Scatter Plot:</a:t>
            </a:r>
            <a:r>
              <a:rPr lang="en-US" sz="1400" dirty="0"/>
              <a:t> Visualizes the relationship between pass completion rate and assists, helping identify trends and outliers.</a:t>
            </a:r>
            <a:endParaRPr lang="en-IN" sz="1400" dirty="0"/>
          </a:p>
          <a:p>
            <a:pPr marL="285750" lvl="0" indent="-285750">
              <a:buFont typeface="Wingdings" panose="05000000000000000000" pitchFamily="2" charset="2"/>
              <a:buChar char="Ø"/>
            </a:pPr>
            <a:r>
              <a:rPr lang="en-US" sz="1400" b="1" dirty="0"/>
              <a:t>Regression Line:</a:t>
            </a:r>
            <a:r>
              <a:rPr lang="en-US" sz="1400" dirty="0"/>
              <a:t> Shows the line of best fit, indicating the trend and strength of the relationship.</a:t>
            </a:r>
            <a:endParaRPr lang="en-IN" sz="1400" dirty="0"/>
          </a:p>
          <a:p>
            <a:pPr marL="285750" lvl="0" indent="-285750">
              <a:buFont typeface="Wingdings" panose="05000000000000000000" pitchFamily="2" charset="2"/>
              <a:buChar char="Ø"/>
            </a:pPr>
            <a:r>
              <a:rPr lang="en-US" sz="1400" b="1" dirty="0"/>
              <a:t>Outlier Detection:</a:t>
            </a:r>
            <a:r>
              <a:rPr lang="en-US" sz="1400" dirty="0"/>
              <a:t> Highlights outliers identified by Isolation Forest, allowing for further investigation.</a:t>
            </a:r>
            <a:endParaRPr lang="en-IN" sz="1400" dirty="0"/>
          </a:p>
          <a:p>
            <a:endParaRPr lang="en-US" dirty="0"/>
          </a:p>
        </p:txBody>
      </p:sp>
      <p:pic>
        <p:nvPicPr>
          <p:cNvPr id="8" name="Picture 7">
            <a:extLst>
              <a:ext uri="{FF2B5EF4-FFF2-40B4-BE49-F238E27FC236}">
                <a16:creationId xmlns:a16="http://schemas.microsoft.com/office/drawing/2014/main" id="{C11254DC-3B4E-A3A3-9EC0-18931B29DD4A}"/>
              </a:ext>
            </a:extLst>
          </p:cNvPr>
          <p:cNvPicPr>
            <a:picLocks noChangeAspect="1"/>
          </p:cNvPicPr>
          <p:nvPr/>
        </p:nvPicPr>
        <p:blipFill rotWithShape="1">
          <a:blip r:embed="rId2">
            <a:extLst>
              <a:ext uri="{28A0092B-C50C-407E-A947-70E740481C1C}">
                <a14:useLocalDpi xmlns:a14="http://schemas.microsoft.com/office/drawing/2010/main" val="0"/>
              </a:ext>
            </a:extLst>
          </a:blip>
          <a:srcRect l="16025" t="36626" r="45274" b="20274"/>
          <a:stretch/>
        </p:blipFill>
        <p:spPr>
          <a:xfrm>
            <a:off x="2199314" y="1781399"/>
            <a:ext cx="3896686" cy="2440979"/>
          </a:xfrm>
          <a:prstGeom prst="rect">
            <a:avLst/>
          </a:prstGeom>
        </p:spPr>
      </p:pic>
      <p:pic>
        <p:nvPicPr>
          <p:cNvPr id="10" name="Picture 9">
            <a:extLst>
              <a:ext uri="{FF2B5EF4-FFF2-40B4-BE49-F238E27FC236}">
                <a16:creationId xmlns:a16="http://schemas.microsoft.com/office/drawing/2014/main" id="{CDACF130-C3A2-0CFD-791E-1AAF81CCAABE}"/>
              </a:ext>
            </a:extLst>
          </p:cNvPr>
          <p:cNvPicPr>
            <a:picLocks noChangeAspect="1"/>
          </p:cNvPicPr>
          <p:nvPr/>
        </p:nvPicPr>
        <p:blipFill rotWithShape="1">
          <a:blip r:embed="rId3">
            <a:extLst>
              <a:ext uri="{28A0092B-C50C-407E-A947-70E740481C1C}">
                <a14:useLocalDpi xmlns:a14="http://schemas.microsoft.com/office/drawing/2010/main" val="0"/>
              </a:ext>
            </a:extLst>
          </a:blip>
          <a:srcRect l="16660" t="28869" r="45682" b="26742"/>
          <a:stretch/>
        </p:blipFill>
        <p:spPr>
          <a:xfrm>
            <a:off x="6427269" y="1675891"/>
            <a:ext cx="3999837" cy="2651993"/>
          </a:xfrm>
          <a:prstGeom prst="rect">
            <a:avLst/>
          </a:prstGeom>
        </p:spPr>
      </p:pic>
      <p:pic>
        <p:nvPicPr>
          <p:cNvPr id="12" name="Picture 11">
            <a:extLst>
              <a:ext uri="{FF2B5EF4-FFF2-40B4-BE49-F238E27FC236}">
                <a16:creationId xmlns:a16="http://schemas.microsoft.com/office/drawing/2014/main" id="{2DC66315-5485-43B9-8D5E-23215A2CBFE9}"/>
              </a:ext>
            </a:extLst>
          </p:cNvPr>
          <p:cNvPicPr>
            <a:picLocks noChangeAspect="1"/>
          </p:cNvPicPr>
          <p:nvPr/>
        </p:nvPicPr>
        <p:blipFill rotWithShape="1">
          <a:blip r:embed="rId4">
            <a:extLst>
              <a:ext uri="{28A0092B-C50C-407E-A947-70E740481C1C}">
                <a14:useLocalDpi xmlns:a14="http://schemas.microsoft.com/office/drawing/2010/main" val="0"/>
              </a:ext>
            </a:extLst>
          </a:blip>
          <a:srcRect l="16000" t="36916" r="45299" b="19985"/>
          <a:stretch/>
        </p:blipFill>
        <p:spPr>
          <a:xfrm>
            <a:off x="2364949" y="4327884"/>
            <a:ext cx="3896686" cy="2440979"/>
          </a:xfrm>
          <a:prstGeom prst="rect">
            <a:avLst/>
          </a:prstGeom>
        </p:spPr>
      </p:pic>
    </p:spTree>
    <p:extLst>
      <p:ext uri="{BB962C8B-B14F-4D97-AF65-F5344CB8AC3E}">
        <p14:creationId xmlns:p14="http://schemas.microsoft.com/office/powerpoint/2010/main" val="268185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5 </a:t>
            </a:r>
            <a:endParaRPr lang="en-IN" dirty="0"/>
          </a:p>
        </p:txBody>
      </p:sp>
      <p:sp>
        <p:nvSpPr>
          <p:cNvPr id="3" name="Rectangle 2"/>
          <p:cNvSpPr/>
          <p:nvPr/>
        </p:nvSpPr>
        <p:spPr>
          <a:xfrm>
            <a:off x="2241176" y="2056504"/>
            <a:ext cx="6902824" cy="2308324"/>
          </a:xfrm>
          <a:prstGeom prst="rect">
            <a:avLst/>
          </a:prstGeom>
        </p:spPr>
        <p:txBody>
          <a:bodyPr wrap="square">
            <a:spAutoFit/>
          </a:bodyPr>
          <a:lstStyle/>
          <a:p>
            <a:r>
              <a:rPr lang="en-US" b="1" dirty="0"/>
              <a:t>Advanced Data Transformations</a:t>
            </a:r>
            <a:r>
              <a:rPr lang="en-US" dirty="0"/>
              <a:t> Perform complex transformations on the dataset, including feature engineering to create new meaningful features. Implement additional strategies for data optimization, such as data normalization and dimensionality reduction. </a:t>
            </a:r>
          </a:p>
          <a:p>
            <a:endParaRPr lang="en-US" b="1" dirty="0"/>
          </a:p>
          <a:p>
            <a:r>
              <a:rPr lang="en-US" b="1" dirty="0"/>
              <a:t>Purpose:</a:t>
            </a:r>
            <a:r>
              <a:rPr lang="en-US" dirty="0"/>
              <a:t> To enhance the dataset by creating new features and optimizing data for better performance in analytical tasks.</a:t>
            </a:r>
            <a:endParaRPr lang="en-IN" dirty="0"/>
          </a:p>
        </p:txBody>
      </p:sp>
    </p:spTree>
    <p:extLst>
      <p:ext uri="{BB962C8B-B14F-4D97-AF65-F5344CB8AC3E}">
        <p14:creationId xmlns:p14="http://schemas.microsoft.com/office/powerpoint/2010/main" val="2677865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062103"/>
          </a:xfrm>
          <a:prstGeom prst="rect">
            <a:avLst/>
          </a:prstGeom>
        </p:spPr>
        <p:txBody>
          <a:bodyPr>
            <a:spAutoFit/>
          </a:bodyPr>
          <a:lstStyle/>
          <a:p>
            <a:pPr marL="285750" lvl="0" indent="-285750">
              <a:buFont typeface="Wingdings" panose="05000000000000000000" pitchFamily="2" charset="2"/>
              <a:buChar char="Ø"/>
            </a:pPr>
            <a:r>
              <a:rPr lang="en-US" sz="1600" b="1" dirty="0"/>
              <a:t>Feature Engineering:</a:t>
            </a:r>
            <a:r>
              <a:rPr lang="en-US" sz="1600" dirty="0"/>
              <a:t> Created new features relevant to the analysis.</a:t>
            </a:r>
            <a:endParaRPr lang="en-IN" sz="1600" dirty="0"/>
          </a:p>
          <a:p>
            <a:pPr marL="285750" lvl="0" indent="-285750">
              <a:buFont typeface="Wingdings" panose="05000000000000000000" pitchFamily="2" charset="2"/>
              <a:buChar char="Ø"/>
            </a:pPr>
            <a:r>
              <a:rPr lang="en-US" sz="1600" b="1" dirty="0"/>
              <a:t>Normalization:</a:t>
            </a:r>
            <a:r>
              <a:rPr lang="en-US" sz="1600" dirty="0"/>
              <a:t> Applied </a:t>
            </a:r>
            <a:r>
              <a:rPr lang="en-US" sz="1600" dirty="0" err="1"/>
              <a:t>MinMaxScaler</a:t>
            </a:r>
            <a:r>
              <a:rPr lang="en-US" sz="1600" dirty="0"/>
              <a:t> to normalize data.</a:t>
            </a:r>
            <a:endParaRPr lang="en-IN" sz="1600" dirty="0"/>
          </a:p>
          <a:p>
            <a:pPr marL="285750" lvl="0" indent="-285750">
              <a:buFont typeface="Wingdings" panose="05000000000000000000" pitchFamily="2" charset="2"/>
              <a:buChar char="Ø"/>
            </a:pPr>
            <a:r>
              <a:rPr lang="en-US" sz="1600" b="1" dirty="0"/>
              <a:t>Dimensionality Reduction:</a:t>
            </a:r>
            <a:r>
              <a:rPr lang="en-US" sz="1600" dirty="0"/>
              <a:t> Used PCA to reduce the number of features while retaining variance.</a:t>
            </a:r>
            <a:endParaRPr lang="en-IN" sz="1600" dirty="0"/>
          </a:p>
          <a:p>
            <a:pPr marL="285750" lvl="0" indent="-285750">
              <a:buFont typeface="Wingdings" panose="05000000000000000000" pitchFamily="2" charset="2"/>
              <a:buChar char="Ø"/>
            </a:pPr>
            <a:r>
              <a:rPr lang="en-US" sz="1600" b="1" dirty="0"/>
              <a:t>Machine Learning:</a:t>
            </a:r>
            <a:r>
              <a:rPr lang="en-US" sz="1600" dirty="0"/>
              <a:t> Employed machine learning techniques for feature selection.</a:t>
            </a:r>
            <a:endParaRPr lang="en-IN" sz="1600" dirty="0"/>
          </a:p>
          <a:p>
            <a:pPr marL="285750" lvl="0" indent="-285750">
              <a:buFont typeface="Wingdings" panose="05000000000000000000" pitchFamily="2" charset="2"/>
              <a:buChar char="Ø"/>
            </a:pPr>
            <a:endParaRPr lang="en-IN" sz="1600" dirty="0"/>
          </a:p>
        </p:txBody>
      </p:sp>
    </p:spTree>
    <p:extLst>
      <p:ext uri="{BB962C8B-B14F-4D97-AF65-F5344CB8AC3E}">
        <p14:creationId xmlns:p14="http://schemas.microsoft.com/office/powerpoint/2010/main" val="178975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1 </a:t>
            </a:r>
            <a:endParaRPr lang="en-IN" dirty="0"/>
          </a:p>
        </p:txBody>
      </p:sp>
      <p:sp>
        <p:nvSpPr>
          <p:cNvPr id="5" name="Rectangle 4"/>
          <p:cNvSpPr/>
          <p:nvPr/>
        </p:nvSpPr>
        <p:spPr>
          <a:xfrm>
            <a:off x="2176402" y="2348753"/>
            <a:ext cx="8652963" cy="2862322"/>
          </a:xfrm>
          <a:prstGeom prst="rect">
            <a:avLst/>
          </a:prstGeom>
        </p:spPr>
        <p:txBody>
          <a:bodyPr wrap="square">
            <a:spAutoFit/>
          </a:bodyPr>
          <a:lstStyle/>
          <a:p>
            <a:r>
              <a:rPr lang="en-US" b="1" dirty="0"/>
              <a:t>Data Cleaning and Augmentation</a:t>
            </a:r>
            <a:r>
              <a:rPr lang="en-US" dirty="0"/>
              <a:t> Identify and handle missing values using advanced imputation techniques. Correct anomalies by identifying outliers using statistical methods and domain knowledge. Standardize data formats and ensure consistency across the dataset. Augment the dataset by generating synthetic data using data augmentation techniques and collecting additional data from public sports databases. Integrate this data into a unified dataset.</a:t>
            </a:r>
          </a:p>
          <a:p>
            <a:endParaRPr lang="en-US" dirty="0"/>
          </a:p>
          <a:p>
            <a:endParaRPr lang="en-US" dirty="0"/>
          </a:p>
          <a:p>
            <a:r>
              <a:rPr lang="en-US" dirty="0"/>
              <a:t> </a:t>
            </a:r>
            <a:r>
              <a:rPr lang="en-US" b="1" dirty="0"/>
              <a:t>Purpose:</a:t>
            </a:r>
            <a:r>
              <a:rPr lang="en-US" dirty="0"/>
              <a:t> The goal is to ensure that the dataset is clean, consistent, and comprehensive for accurate analysis and insights.</a:t>
            </a:r>
            <a:endParaRPr lang="en-IN" dirty="0"/>
          </a:p>
        </p:txBody>
      </p:sp>
    </p:spTree>
    <p:extLst>
      <p:ext uri="{BB962C8B-B14F-4D97-AF65-F5344CB8AC3E}">
        <p14:creationId xmlns:p14="http://schemas.microsoft.com/office/powerpoint/2010/main" val="10749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Code</a:t>
            </a:r>
            <a:endParaRPr lang="en-IN" dirty="0"/>
          </a:p>
        </p:txBody>
      </p:sp>
      <p:sp>
        <p:nvSpPr>
          <p:cNvPr id="4" name="Rectangle 3"/>
          <p:cNvSpPr/>
          <p:nvPr/>
        </p:nvSpPr>
        <p:spPr>
          <a:xfrm>
            <a:off x="6508376" y="2393576"/>
            <a:ext cx="5576048" cy="1846659"/>
          </a:xfrm>
          <a:prstGeom prst="rect">
            <a:avLst/>
          </a:prstGeom>
        </p:spPr>
        <p:txBody>
          <a:bodyPr wrap="square">
            <a:spAutoFit/>
          </a:bodyPr>
          <a:lstStyle/>
          <a:p>
            <a:r>
              <a:rPr lang="en-US" sz="1600" dirty="0"/>
              <a:t>Summary:</a:t>
            </a:r>
          </a:p>
          <a:p>
            <a:endParaRPr lang="en-US" sz="1600" dirty="0"/>
          </a:p>
          <a:p>
            <a:pPr marL="285750" lvl="0" indent="-285750">
              <a:buFont typeface="Wingdings" panose="05000000000000000000" pitchFamily="2" charset="2"/>
              <a:buChar char="Ø"/>
            </a:pPr>
            <a:r>
              <a:rPr lang="en-US" sz="1600" dirty="0"/>
              <a:t>Performed feature engineering with Pandas.</a:t>
            </a:r>
            <a:endParaRPr lang="en-IN" sz="1600" dirty="0"/>
          </a:p>
          <a:p>
            <a:pPr marL="285750" lvl="0" indent="-285750">
              <a:buFont typeface="Wingdings" panose="05000000000000000000" pitchFamily="2" charset="2"/>
              <a:buChar char="Ø"/>
            </a:pPr>
            <a:r>
              <a:rPr lang="en-US" sz="1600" dirty="0"/>
              <a:t>Normalized data using Scikit-learn	's </a:t>
            </a:r>
            <a:r>
              <a:rPr lang="en-US" sz="1600" dirty="0" err="1"/>
              <a:t>MinMaxScaler</a:t>
            </a:r>
            <a:r>
              <a:rPr lang="en-US" sz="1600" dirty="0"/>
              <a:t>.</a:t>
            </a:r>
            <a:endParaRPr lang="en-IN" sz="1600" dirty="0"/>
          </a:p>
          <a:p>
            <a:pPr marL="285750" lvl="0" indent="-285750">
              <a:buFont typeface="Wingdings" panose="05000000000000000000" pitchFamily="2" charset="2"/>
              <a:buChar char="Ø"/>
            </a:pPr>
            <a:r>
              <a:rPr lang="en-US" sz="1600" dirty="0"/>
              <a:t>Reduced dimensions using PCA from </a:t>
            </a:r>
            <a:r>
              <a:rPr lang="en-US" sz="1600" dirty="0" err="1"/>
              <a:t>Scikit</a:t>
            </a:r>
            <a:r>
              <a:rPr lang="en-US" sz="1600" dirty="0"/>
              <a:t>-learn.</a:t>
            </a:r>
            <a:endParaRPr lang="en-IN" sz="1600" dirty="0"/>
          </a:p>
          <a:p>
            <a:pPr marL="285750" lvl="0" indent="-285750">
              <a:buFont typeface="Wingdings" panose="05000000000000000000" pitchFamily="2" charset="2"/>
              <a:buChar char="Ø"/>
            </a:pPr>
            <a:r>
              <a:rPr lang="en-US" sz="1600" dirty="0"/>
              <a:t>Used feature selection techniques from </a:t>
            </a:r>
            <a:r>
              <a:rPr lang="en-US" sz="1600" dirty="0" err="1"/>
              <a:t>Scikit</a:t>
            </a:r>
            <a:r>
              <a:rPr lang="en-US" sz="1600" dirty="0"/>
              <a:t>-learn.</a:t>
            </a:r>
            <a:endParaRPr lang="en-IN" sz="1600" dirty="0"/>
          </a:p>
          <a:p>
            <a:endParaRPr lang="en-US" sz="1600" dirty="0"/>
          </a:p>
        </p:txBody>
      </p:sp>
      <p:pic>
        <p:nvPicPr>
          <p:cNvPr id="3" name="Picture 2"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402" y="2056503"/>
            <a:ext cx="4043990" cy="3317722"/>
          </a:xfrm>
          <a:prstGeom prst="rect">
            <a:avLst/>
          </a:prstGeom>
        </p:spPr>
      </p:pic>
    </p:spTree>
    <p:extLst>
      <p:ext uri="{BB962C8B-B14F-4D97-AF65-F5344CB8AC3E}">
        <p14:creationId xmlns:p14="http://schemas.microsoft.com/office/powerpoint/2010/main" val="10215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295" y="2322260"/>
            <a:ext cx="8211898" cy="3072700"/>
          </a:xfrm>
          <a:prstGeom prst="rect">
            <a:avLst/>
          </a:prstGeom>
        </p:spPr>
      </p:pic>
    </p:spTree>
    <p:extLst>
      <p:ext uri="{BB962C8B-B14F-4D97-AF65-F5344CB8AC3E}">
        <p14:creationId xmlns:p14="http://schemas.microsoft.com/office/powerpoint/2010/main" val="399664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6 </a:t>
            </a:r>
            <a:endParaRPr lang="en-IN" dirty="0"/>
          </a:p>
        </p:txBody>
      </p:sp>
      <p:sp>
        <p:nvSpPr>
          <p:cNvPr id="4" name="Rectangle 3"/>
          <p:cNvSpPr/>
          <p:nvPr/>
        </p:nvSpPr>
        <p:spPr>
          <a:xfrm>
            <a:off x="2743200" y="2056503"/>
            <a:ext cx="6400800" cy="2585323"/>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Data Warehousing</a:t>
            </a:r>
            <a:r>
              <a:rPr lang="en-US" dirty="0">
                <a:latin typeface="Times New Roman" panose="02020603050405020304" pitchFamily="18" charset="0"/>
                <a:ea typeface="Times New Roman" panose="02020603050405020304" pitchFamily="18" charset="0"/>
              </a:rPr>
              <a:t> Design and implement a data warehouse schema using advanced SQL features like window functions and CTEs (Common Table Expressions). Store the transformed data efficiently and ensure it supports complex analytical queries. Implement data security and access control mechanisms. </a:t>
            </a:r>
          </a:p>
          <a:p>
            <a:endParaRPr lang="en-US" b="1" dirty="0">
              <a:latin typeface="Times New Roman" panose="02020603050405020304" pitchFamily="18" charset="0"/>
              <a:ea typeface="Times New Roman" panose="02020603050405020304" pitchFamily="18" charset="0"/>
            </a:endParaRPr>
          </a:p>
          <a:p>
            <a:endParaRPr lang="en-US" b="1" dirty="0">
              <a:latin typeface="Times New Roman" panose="02020603050405020304" pitchFamily="18" charset="0"/>
              <a:ea typeface="Times New Roman" panose="02020603050405020304" pitchFamily="18" charset="0"/>
            </a:endParaRPr>
          </a:p>
          <a:p>
            <a:r>
              <a:rPr lang="en-US" b="1" dirty="0">
                <a:latin typeface="Times New Roman" panose="02020603050405020304" pitchFamily="18" charset="0"/>
                <a:ea typeface="Times New Roman" panose="02020603050405020304" pitchFamily="18" charset="0"/>
              </a:rPr>
              <a:t>Purpose:</a:t>
            </a:r>
            <a:r>
              <a:rPr lang="en-US" dirty="0">
                <a:latin typeface="Times New Roman" panose="02020603050405020304" pitchFamily="18" charset="0"/>
                <a:ea typeface="Times New Roman" panose="02020603050405020304" pitchFamily="18" charset="0"/>
              </a:rPr>
              <a:t> To create a robust data warehouse that supports efficient data storage, complex queries, and ensures data security.</a:t>
            </a:r>
            <a:endParaRPr lang="en-IN" dirty="0"/>
          </a:p>
        </p:txBody>
      </p:sp>
    </p:spTree>
    <p:extLst>
      <p:ext uri="{BB962C8B-B14F-4D97-AF65-F5344CB8AC3E}">
        <p14:creationId xmlns:p14="http://schemas.microsoft.com/office/powerpoint/2010/main" val="2491676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308324"/>
          </a:xfrm>
          <a:prstGeom prst="rect">
            <a:avLst/>
          </a:prstGeom>
        </p:spPr>
        <p:txBody>
          <a:bodyPr>
            <a:spAutoFit/>
          </a:bodyPr>
          <a:lstStyle/>
          <a:p>
            <a:pPr marL="285750" lvl="0" indent="-285750">
              <a:buFont typeface="Wingdings" panose="05000000000000000000" pitchFamily="2" charset="2"/>
              <a:buChar char="Ø"/>
            </a:pPr>
            <a:r>
              <a:rPr lang="en-US" sz="1600" b="1" dirty="0"/>
              <a:t>Schema Design:</a:t>
            </a:r>
            <a:r>
              <a:rPr lang="en-US" sz="1600" dirty="0"/>
              <a:t> Developed a schema using advanced SQL features.</a:t>
            </a:r>
            <a:endParaRPr lang="en-IN" sz="1600" dirty="0"/>
          </a:p>
          <a:p>
            <a:pPr marL="285750" lvl="0" indent="-285750">
              <a:buFont typeface="Wingdings" panose="05000000000000000000" pitchFamily="2" charset="2"/>
              <a:buChar char="Ø"/>
            </a:pPr>
            <a:r>
              <a:rPr lang="en-US" sz="1600" b="1" dirty="0"/>
              <a:t>Efficient Storage:</a:t>
            </a:r>
            <a:r>
              <a:rPr lang="en-US" sz="1600" dirty="0"/>
              <a:t> Optimized data storage with partitioning and indexing.</a:t>
            </a:r>
            <a:endParaRPr lang="en-IN" sz="1600" dirty="0"/>
          </a:p>
          <a:p>
            <a:pPr marL="285750" lvl="0" indent="-285750">
              <a:buFont typeface="Wingdings" panose="05000000000000000000" pitchFamily="2" charset="2"/>
              <a:buChar char="Ø"/>
            </a:pPr>
            <a:r>
              <a:rPr lang="en-US" sz="1600" b="1" dirty="0"/>
              <a:t>Complex Queries:</a:t>
            </a:r>
            <a:r>
              <a:rPr lang="en-US" sz="1600" dirty="0"/>
              <a:t> Used window functions and CTEs for analytical queries.</a:t>
            </a:r>
            <a:endParaRPr lang="en-IN" sz="1600" dirty="0"/>
          </a:p>
          <a:p>
            <a:pPr marL="285750" lvl="0" indent="-285750">
              <a:buFont typeface="Wingdings" panose="05000000000000000000" pitchFamily="2" charset="2"/>
              <a:buChar char="Ø"/>
            </a:pPr>
            <a:r>
              <a:rPr lang="en-US" sz="1600" b="1" dirty="0"/>
              <a:t>Security:</a:t>
            </a:r>
            <a:r>
              <a:rPr lang="en-US" sz="1600" dirty="0"/>
              <a:t> Implemented data security and access control measures.</a:t>
            </a:r>
            <a:endParaRPr lang="en-IN" sz="1600" dirty="0"/>
          </a:p>
          <a:p>
            <a:pPr marL="285750" lvl="0" indent="-285750">
              <a:buFont typeface="Wingdings" panose="05000000000000000000" pitchFamily="2" charset="2"/>
              <a:buChar char="Ø"/>
            </a:pPr>
            <a:endParaRPr lang="en-IN" sz="1600" dirty="0"/>
          </a:p>
        </p:txBody>
      </p:sp>
    </p:spTree>
    <p:extLst>
      <p:ext uri="{BB962C8B-B14F-4D97-AF65-F5344CB8AC3E}">
        <p14:creationId xmlns:p14="http://schemas.microsoft.com/office/powerpoint/2010/main" val="392475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3" name="Picture 2">
            <a:extLst>
              <a:ext uri="{FF2B5EF4-FFF2-40B4-BE49-F238E27FC236}">
                <a16:creationId xmlns:a16="http://schemas.microsoft.com/office/drawing/2014/main" id="{846D7129-1C45-5CB3-45AA-FBE51B4B21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981" y="1781437"/>
            <a:ext cx="3729405" cy="4345623"/>
          </a:xfrm>
          <a:prstGeom prst="rect">
            <a:avLst/>
          </a:prstGeom>
          <a:noFill/>
          <a:ln>
            <a:noFill/>
          </a:ln>
        </p:spPr>
      </p:pic>
    </p:spTree>
    <p:extLst>
      <p:ext uri="{BB962C8B-B14F-4D97-AF65-F5344CB8AC3E}">
        <p14:creationId xmlns:p14="http://schemas.microsoft.com/office/powerpoint/2010/main" val="2357568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7 </a:t>
            </a:r>
            <a:endParaRPr lang="en-IN" dirty="0"/>
          </a:p>
        </p:txBody>
      </p:sp>
      <p:sp>
        <p:nvSpPr>
          <p:cNvPr id="4" name="Rectangle 3"/>
          <p:cNvSpPr/>
          <p:nvPr/>
        </p:nvSpPr>
        <p:spPr>
          <a:xfrm>
            <a:off x="2510118" y="2056503"/>
            <a:ext cx="6633882" cy="2862322"/>
          </a:xfrm>
          <a:prstGeom prst="rect">
            <a:avLst/>
          </a:prstGeom>
        </p:spPr>
        <p:txBody>
          <a:bodyPr wrap="square">
            <a:spAutoFit/>
          </a:bodyPr>
          <a:lstStyle/>
          <a:p>
            <a:r>
              <a:rPr lang="en-US" b="1" dirty="0"/>
              <a:t>Team Goals Analysis</a:t>
            </a:r>
            <a:r>
              <a:rPr lang="en-US" dirty="0"/>
              <a:t> Identify the team with the highest number of goals. Create a horizontal bar plot and a stacked bar chart. Perform a time series analysis to understand trends in goal scoring over the season. Identify the top goal scorer in that team and analyze their performance metrics over time. </a:t>
            </a:r>
          </a:p>
          <a:p>
            <a:endParaRPr lang="en-US" b="1" dirty="0"/>
          </a:p>
          <a:p>
            <a:endParaRPr lang="en-US" b="1" dirty="0"/>
          </a:p>
          <a:p>
            <a:r>
              <a:rPr lang="en-US" b="1" dirty="0"/>
              <a:t>Purpose:</a:t>
            </a:r>
            <a:r>
              <a:rPr lang="en-US" dirty="0"/>
              <a:t> To gain insights into team performance, identify key players, and understand goal scoring trends over multiple seasons.</a:t>
            </a:r>
            <a:endParaRPr lang="en-IN" dirty="0"/>
          </a:p>
        </p:txBody>
      </p:sp>
    </p:spTree>
    <p:extLst>
      <p:ext uri="{BB962C8B-B14F-4D97-AF65-F5344CB8AC3E}">
        <p14:creationId xmlns:p14="http://schemas.microsoft.com/office/powerpoint/2010/main" val="234952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062103"/>
          </a:xfrm>
          <a:prstGeom prst="rect">
            <a:avLst/>
          </a:prstGeom>
        </p:spPr>
        <p:txBody>
          <a:bodyPr>
            <a:spAutoFit/>
          </a:bodyPr>
          <a:lstStyle/>
          <a:p>
            <a:pPr marL="285750" lvl="0" indent="-285750">
              <a:buFont typeface="Wingdings" panose="05000000000000000000" pitchFamily="2" charset="2"/>
              <a:buChar char="Ø"/>
            </a:pPr>
            <a:r>
              <a:rPr lang="en-US" sz="1600" b="1" dirty="0"/>
              <a:t>Team Identification:</a:t>
            </a:r>
            <a:r>
              <a:rPr lang="en-US" sz="1600" dirty="0"/>
              <a:t> Found the team with the highest number of goals.</a:t>
            </a:r>
            <a:endParaRPr lang="en-IN" sz="1600" dirty="0"/>
          </a:p>
          <a:p>
            <a:pPr marL="285750" lvl="0" indent="-285750">
              <a:buFont typeface="Wingdings" panose="05000000000000000000" pitchFamily="2" charset="2"/>
              <a:buChar char="Ø"/>
            </a:pPr>
            <a:r>
              <a:rPr lang="en-US" sz="1600" b="1" dirty="0"/>
              <a:t>Visualization:</a:t>
            </a:r>
            <a:r>
              <a:rPr lang="en-US" sz="1600" dirty="0"/>
              <a:t> Created interactive horizontal bar and stacked bar charts using </a:t>
            </a:r>
            <a:r>
              <a:rPr lang="en-US" sz="1600" dirty="0" err="1"/>
              <a:t>Plotly</a:t>
            </a:r>
            <a:r>
              <a:rPr lang="en-US" sz="1600" dirty="0"/>
              <a:t>.</a:t>
            </a:r>
            <a:endParaRPr lang="en-IN" sz="1600" dirty="0"/>
          </a:p>
          <a:p>
            <a:pPr marL="285750" lvl="0" indent="-285750">
              <a:buFont typeface="Wingdings" panose="05000000000000000000" pitchFamily="2" charset="2"/>
              <a:buChar char="Ø"/>
            </a:pPr>
            <a:r>
              <a:rPr lang="en-US" sz="1600" b="1" dirty="0"/>
              <a:t>Time Series Analysis:</a:t>
            </a:r>
            <a:r>
              <a:rPr lang="en-US" sz="1600" dirty="0"/>
              <a:t> Analyzed goal scoring trends over the seasons.</a:t>
            </a:r>
            <a:endParaRPr lang="en-IN" sz="1600" dirty="0"/>
          </a:p>
          <a:p>
            <a:pPr marL="285750" indent="-285750">
              <a:buFont typeface="Wingdings" panose="05000000000000000000" pitchFamily="2" charset="2"/>
              <a:buChar char="Ø"/>
            </a:pPr>
            <a:r>
              <a:rPr lang="en-US" sz="1600" b="1" dirty="0"/>
              <a:t>Top Scorer Analysis:</a:t>
            </a:r>
            <a:r>
              <a:rPr lang="en-US" sz="1600" dirty="0"/>
              <a:t> Identified the top goal scorer and analyzed their performance metrics.</a:t>
            </a:r>
            <a:endParaRPr lang="en-IN" sz="1600" dirty="0"/>
          </a:p>
        </p:txBody>
      </p:sp>
    </p:spTree>
    <p:extLst>
      <p:ext uri="{BB962C8B-B14F-4D97-AF65-F5344CB8AC3E}">
        <p14:creationId xmlns:p14="http://schemas.microsoft.com/office/powerpoint/2010/main" val="67427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Code</a:t>
            </a:r>
            <a:endParaRPr lang="en-IN" dirty="0"/>
          </a:p>
        </p:txBody>
      </p:sp>
      <p:sp>
        <p:nvSpPr>
          <p:cNvPr id="4" name="Rectangle 3"/>
          <p:cNvSpPr/>
          <p:nvPr/>
        </p:nvSpPr>
        <p:spPr>
          <a:xfrm>
            <a:off x="6508376" y="2393576"/>
            <a:ext cx="5683624" cy="2123658"/>
          </a:xfrm>
          <a:prstGeom prst="rect">
            <a:avLst/>
          </a:prstGeom>
        </p:spPr>
        <p:txBody>
          <a:bodyPr wrap="square">
            <a:spAutoFit/>
          </a:bodyPr>
          <a:lstStyle/>
          <a:p>
            <a:r>
              <a:rPr lang="en-US" sz="1600" dirty="0"/>
              <a:t>Summary:</a:t>
            </a:r>
          </a:p>
          <a:p>
            <a:endParaRPr lang="en-US" sz="1600" dirty="0"/>
          </a:p>
          <a:p>
            <a:pPr marL="285750" lvl="0" indent="-285750">
              <a:buFont typeface="Wingdings" panose="05000000000000000000" pitchFamily="2" charset="2"/>
              <a:buChar char="Ø"/>
            </a:pPr>
            <a:r>
              <a:rPr lang="en-US" sz="1600" dirty="0"/>
              <a:t>Used Pandas for data aggregation.</a:t>
            </a:r>
            <a:endParaRPr lang="en-IN" sz="1600" dirty="0"/>
          </a:p>
          <a:p>
            <a:pPr marL="285750" lvl="0" indent="-285750">
              <a:buFont typeface="Wingdings" panose="05000000000000000000" pitchFamily="2" charset="2"/>
              <a:buChar char="Ø"/>
            </a:pPr>
            <a:r>
              <a:rPr lang="en-US" sz="1600" dirty="0"/>
              <a:t>Created interactive visualizations with </a:t>
            </a:r>
            <a:r>
              <a:rPr lang="en-US" sz="1600" dirty="0" err="1"/>
              <a:t>Plotly</a:t>
            </a:r>
            <a:r>
              <a:rPr lang="en-US" sz="1600" dirty="0"/>
              <a:t>.</a:t>
            </a:r>
            <a:endParaRPr lang="en-IN" sz="1600" dirty="0"/>
          </a:p>
          <a:p>
            <a:pPr marL="285750" lvl="0" indent="-285750">
              <a:buFont typeface="Wingdings" panose="05000000000000000000" pitchFamily="2" charset="2"/>
              <a:buChar char="Ø"/>
            </a:pPr>
            <a:r>
              <a:rPr lang="en-US" sz="1600" dirty="0"/>
              <a:t>Performed time series analysis using </a:t>
            </a:r>
            <a:r>
              <a:rPr lang="en-US" sz="1600" dirty="0" err="1"/>
              <a:t>Plotly</a:t>
            </a:r>
            <a:r>
              <a:rPr lang="en-US" sz="1600" dirty="0"/>
              <a:t>.</a:t>
            </a:r>
            <a:endParaRPr lang="en-IN" sz="1600" dirty="0"/>
          </a:p>
          <a:p>
            <a:pPr marL="285750" lvl="0" indent="-285750">
              <a:buFont typeface="Wingdings" panose="05000000000000000000" pitchFamily="2" charset="2"/>
              <a:buChar char="Ø"/>
            </a:pPr>
            <a:r>
              <a:rPr lang="en-US" sz="1600" dirty="0"/>
              <a:t>Analyzed individual performance metrics with </a:t>
            </a:r>
            <a:r>
              <a:rPr lang="en-US" sz="1600" dirty="0" err="1"/>
              <a:t>Plotly</a:t>
            </a:r>
            <a:r>
              <a:rPr lang="en-US" sz="1600" dirty="0"/>
              <a:t> Graph Objects.</a:t>
            </a:r>
            <a:endParaRPr lang="en-IN" sz="1600" dirty="0"/>
          </a:p>
          <a:p>
            <a:endParaRPr lang="en-US" sz="1600" dirty="0"/>
          </a:p>
        </p:txBody>
      </p:sp>
      <p:pic>
        <p:nvPicPr>
          <p:cNvPr id="5" name="Picture 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402" y="2269095"/>
            <a:ext cx="4172379" cy="3217305"/>
          </a:xfrm>
          <a:prstGeom prst="rect">
            <a:avLst/>
          </a:prstGeom>
        </p:spPr>
      </p:pic>
    </p:spTree>
    <p:extLst>
      <p:ext uri="{BB962C8B-B14F-4D97-AF65-F5344CB8AC3E}">
        <p14:creationId xmlns:p14="http://schemas.microsoft.com/office/powerpoint/2010/main" val="545306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068" y="2466925"/>
            <a:ext cx="8045863" cy="1924149"/>
          </a:xfrm>
          <a:prstGeom prst="rect">
            <a:avLst/>
          </a:prstGeom>
        </p:spPr>
      </p:pic>
    </p:spTree>
    <p:extLst>
      <p:ext uri="{BB962C8B-B14F-4D97-AF65-F5344CB8AC3E}">
        <p14:creationId xmlns:p14="http://schemas.microsoft.com/office/powerpoint/2010/main" val="319783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Figures/Graph</a:t>
            </a:r>
            <a:endParaRPr lang="en-IN" dirty="0"/>
          </a:p>
        </p:txBody>
      </p:sp>
      <p:pic>
        <p:nvPicPr>
          <p:cNvPr id="8" name="Picture 7">
            <a:extLst>
              <a:ext uri="{FF2B5EF4-FFF2-40B4-BE49-F238E27FC236}">
                <a16:creationId xmlns:a16="http://schemas.microsoft.com/office/drawing/2014/main" id="{14F32909-E755-3056-F8C7-A798AA0348D1}"/>
              </a:ext>
            </a:extLst>
          </p:cNvPr>
          <p:cNvPicPr>
            <a:picLocks noChangeAspect="1"/>
          </p:cNvPicPr>
          <p:nvPr/>
        </p:nvPicPr>
        <p:blipFill rotWithShape="1">
          <a:blip r:embed="rId2">
            <a:extLst>
              <a:ext uri="{28A0092B-C50C-407E-A947-70E740481C1C}">
                <a14:useLocalDpi xmlns:a14="http://schemas.microsoft.com/office/drawing/2010/main" val="0"/>
              </a:ext>
            </a:extLst>
          </a:blip>
          <a:srcRect l="15603" t="33517" r="18064" b="28706"/>
          <a:stretch/>
        </p:blipFill>
        <p:spPr>
          <a:xfrm>
            <a:off x="7193722" y="2645484"/>
            <a:ext cx="4891597" cy="1567032"/>
          </a:xfrm>
          <a:prstGeom prst="rect">
            <a:avLst/>
          </a:prstGeom>
        </p:spPr>
      </p:pic>
      <p:pic>
        <p:nvPicPr>
          <p:cNvPr id="10" name="Picture 9">
            <a:extLst>
              <a:ext uri="{FF2B5EF4-FFF2-40B4-BE49-F238E27FC236}">
                <a16:creationId xmlns:a16="http://schemas.microsoft.com/office/drawing/2014/main" id="{B597594A-6F2B-E3A7-B5CF-2A9F12634133}"/>
              </a:ext>
            </a:extLst>
          </p:cNvPr>
          <p:cNvPicPr>
            <a:picLocks noChangeAspect="1"/>
          </p:cNvPicPr>
          <p:nvPr/>
        </p:nvPicPr>
        <p:blipFill rotWithShape="1">
          <a:blip r:embed="rId3">
            <a:extLst>
              <a:ext uri="{28A0092B-C50C-407E-A947-70E740481C1C}">
                <a14:useLocalDpi xmlns:a14="http://schemas.microsoft.com/office/drawing/2010/main" val="0"/>
              </a:ext>
            </a:extLst>
          </a:blip>
          <a:srcRect l="15380" t="40158" r="17568" b="20961"/>
          <a:stretch/>
        </p:blipFill>
        <p:spPr>
          <a:xfrm>
            <a:off x="1966612" y="4416912"/>
            <a:ext cx="7048554" cy="2299007"/>
          </a:xfrm>
          <a:prstGeom prst="rect">
            <a:avLst/>
          </a:prstGeom>
        </p:spPr>
      </p:pic>
      <p:pic>
        <p:nvPicPr>
          <p:cNvPr id="12" name="Picture 11">
            <a:extLst>
              <a:ext uri="{FF2B5EF4-FFF2-40B4-BE49-F238E27FC236}">
                <a16:creationId xmlns:a16="http://schemas.microsoft.com/office/drawing/2014/main" id="{1DC7E916-1867-E0AE-57C8-DF01F442BDE8}"/>
              </a:ext>
            </a:extLst>
          </p:cNvPr>
          <p:cNvPicPr>
            <a:picLocks noChangeAspect="1"/>
          </p:cNvPicPr>
          <p:nvPr/>
        </p:nvPicPr>
        <p:blipFill rotWithShape="1">
          <a:blip r:embed="rId4">
            <a:extLst>
              <a:ext uri="{28A0092B-C50C-407E-A947-70E740481C1C}">
                <a14:useLocalDpi xmlns:a14="http://schemas.microsoft.com/office/drawing/2010/main" val="0"/>
              </a:ext>
            </a:extLst>
          </a:blip>
          <a:srcRect l="16246" t="35970" r="17963" b="27912"/>
          <a:stretch/>
        </p:blipFill>
        <p:spPr>
          <a:xfrm>
            <a:off x="106681" y="1759772"/>
            <a:ext cx="6999271" cy="2161392"/>
          </a:xfrm>
          <a:prstGeom prst="rect">
            <a:avLst/>
          </a:prstGeom>
        </p:spPr>
      </p:pic>
    </p:spTree>
    <p:extLst>
      <p:ext uri="{BB962C8B-B14F-4D97-AF65-F5344CB8AC3E}">
        <p14:creationId xmlns:p14="http://schemas.microsoft.com/office/powerpoint/2010/main" val="3125944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3" name="Rectangle 2"/>
          <p:cNvSpPr/>
          <p:nvPr/>
        </p:nvSpPr>
        <p:spPr>
          <a:xfrm>
            <a:off x="2805952" y="2124635"/>
            <a:ext cx="6338047" cy="2818016"/>
          </a:xfrm>
          <a:prstGeom prst="rect">
            <a:avLst/>
          </a:prstGeom>
        </p:spPr>
        <p:txBody>
          <a:bodyPr wrap="square">
            <a:spAutoFit/>
          </a:bodyPr>
          <a:lstStyle/>
          <a:p>
            <a:pPr marL="285750" lvl="0" indent="-285750">
              <a:buFont typeface="Wingdings" panose="05000000000000000000" pitchFamily="2" charset="2"/>
              <a:buChar char="Ø"/>
            </a:pPr>
            <a:r>
              <a:rPr lang="en-US" sz="1600" b="1" dirty="0"/>
              <a:t>Handling Missing Values:</a:t>
            </a:r>
            <a:r>
              <a:rPr lang="en-US" sz="1600" dirty="0"/>
              <a:t> Implemented KNN imputation to address missing data points.</a:t>
            </a:r>
            <a:endParaRPr lang="en-IN" sz="1600" dirty="0"/>
          </a:p>
          <a:p>
            <a:pPr marL="285750" lvl="0" indent="-285750">
              <a:buFont typeface="Wingdings" panose="05000000000000000000" pitchFamily="2" charset="2"/>
              <a:buChar char="Ø"/>
            </a:pPr>
            <a:r>
              <a:rPr lang="en-US" sz="1600" b="1" dirty="0"/>
              <a:t>Outlier Detection:</a:t>
            </a:r>
            <a:r>
              <a:rPr lang="en-US" sz="1600" dirty="0"/>
              <a:t> Used z-score for statistical anomaly detection.</a:t>
            </a:r>
            <a:endParaRPr lang="en-IN" sz="1600" dirty="0"/>
          </a:p>
          <a:p>
            <a:pPr marL="285750" lvl="0" indent="-285750">
              <a:buFont typeface="Wingdings" panose="05000000000000000000" pitchFamily="2" charset="2"/>
              <a:buChar char="Ø"/>
            </a:pPr>
            <a:r>
              <a:rPr lang="en-US" sz="1600" b="1" dirty="0"/>
              <a:t>Standardization:</a:t>
            </a:r>
            <a:r>
              <a:rPr lang="en-US" sz="1600" dirty="0"/>
              <a:t> Ensured consistent data formats across all entries.</a:t>
            </a:r>
            <a:endParaRPr lang="en-IN" sz="1600" dirty="0"/>
          </a:p>
          <a:p>
            <a:pPr marL="285750" lvl="0" indent="-285750">
              <a:buFont typeface="Wingdings" panose="05000000000000000000" pitchFamily="2" charset="2"/>
              <a:buChar char="Ø"/>
            </a:pPr>
            <a:r>
              <a:rPr lang="en-US" sz="1600" b="1" dirty="0"/>
              <a:t>Data Augmentation:</a:t>
            </a:r>
            <a:r>
              <a:rPr lang="en-US" sz="1600" dirty="0"/>
              <a:t> Generated synthetic data and integrated additional data from public databases.</a:t>
            </a:r>
            <a:endParaRPr lang="en-IN" sz="1600" dirty="0"/>
          </a:p>
          <a:p>
            <a:pPr marL="285750" lvl="0" indent="-285750">
              <a:buFont typeface="Wingdings" panose="05000000000000000000" pitchFamily="2" charset="2"/>
              <a:buChar char="Ø"/>
            </a:pPr>
            <a:r>
              <a:rPr lang="en-US" sz="1600" b="1" dirty="0"/>
              <a:t>Automation:</a:t>
            </a:r>
            <a:r>
              <a:rPr lang="en-US" sz="1600" dirty="0"/>
              <a:t> Created validation scripts to automate the data cleaning process.</a:t>
            </a:r>
            <a:endParaRPr lang="en-IN" sz="1600" dirty="0"/>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353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8 </a:t>
            </a:r>
            <a:endParaRPr lang="en-IN" dirty="0"/>
          </a:p>
        </p:txBody>
      </p:sp>
      <p:sp>
        <p:nvSpPr>
          <p:cNvPr id="4" name="Rectangle 3"/>
          <p:cNvSpPr/>
          <p:nvPr/>
        </p:nvSpPr>
        <p:spPr>
          <a:xfrm>
            <a:off x="2510118" y="2056503"/>
            <a:ext cx="6633882" cy="3693319"/>
          </a:xfrm>
          <a:prstGeom prst="rect">
            <a:avLst/>
          </a:prstGeom>
        </p:spPr>
        <p:txBody>
          <a:bodyPr wrap="square">
            <a:spAutoFit/>
          </a:bodyPr>
          <a:lstStyle/>
          <a:p>
            <a:r>
              <a:rPr lang="en-US" b="1" dirty="0"/>
              <a:t>Reporting and Visualization</a:t>
            </a:r>
            <a:r>
              <a:rPr lang="en-US" dirty="0"/>
              <a:t> Develop interactive dashboards and visualizations using tools like Power BI, Tableau, or custom web applications using Dash or </a:t>
            </a:r>
            <a:r>
              <a:rPr lang="en-US" dirty="0" err="1"/>
              <a:t>Streamlit</a:t>
            </a:r>
            <a:r>
              <a:rPr lang="en-US" dirty="0"/>
              <a:t>. Create reports that provide insights into player performance, team strategies, and potential areas for improvement. Incorporate advanced analytics like clustering and predictive modeling to forecast future performance. </a:t>
            </a:r>
          </a:p>
          <a:p>
            <a:endParaRPr lang="en-US" b="1" dirty="0"/>
          </a:p>
          <a:p>
            <a:endParaRPr lang="en-US" b="1" dirty="0"/>
          </a:p>
          <a:p>
            <a:r>
              <a:rPr lang="en-US" b="1" dirty="0"/>
              <a:t>Purpose:</a:t>
            </a:r>
            <a:r>
              <a:rPr lang="en-US" dirty="0"/>
              <a:t> To create comprehensive and interactive reports and dashboards that drive business decisions by providing deep insights into the data.</a:t>
            </a:r>
            <a:endParaRPr lang="en-IN" dirty="0"/>
          </a:p>
          <a:p>
            <a:endParaRPr lang="en-IN" dirty="0"/>
          </a:p>
        </p:txBody>
      </p:sp>
    </p:spTree>
    <p:extLst>
      <p:ext uri="{BB962C8B-B14F-4D97-AF65-F5344CB8AC3E}">
        <p14:creationId xmlns:p14="http://schemas.microsoft.com/office/powerpoint/2010/main" val="1454196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308324"/>
          </a:xfrm>
          <a:prstGeom prst="rect">
            <a:avLst/>
          </a:prstGeom>
        </p:spPr>
        <p:txBody>
          <a:bodyPr>
            <a:spAutoFit/>
          </a:bodyPr>
          <a:lstStyle/>
          <a:p>
            <a:pPr marL="285750" lvl="0" indent="-285750">
              <a:buFont typeface="Wingdings" panose="05000000000000000000" pitchFamily="2" charset="2"/>
              <a:buChar char="Ø"/>
            </a:pPr>
            <a:r>
              <a:rPr lang="en-US" sz="1600" b="1" dirty="0"/>
              <a:t>Dashboard Development:</a:t>
            </a:r>
            <a:r>
              <a:rPr lang="en-US" sz="1600" dirty="0"/>
              <a:t> Built interactive dashboards using Tableau.</a:t>
            </a:r>
            <a:endParaRPr lang="en-IN" sz="1600" dirty="0"/>
          </a:p>
          <a:p>
            <a:pPr marL="285750" lvl="0" indent="-285750">
              <a:buFont typeface="Wingdings" panose="05000000000000000000" pitchFamily="2" charset="2"/>
              <a:buChar char="Ø"/>
            </a:pPr>
            <a:r>
              <a:rPr lang="en-US" sz="1600" b="1" dirty="0"/>
              <a:t>Report Creation:</a:t>
            </a:r>
            <a:r>
              <a:rPr lang="en-US" sz="1600" dirty="0"/>
              <a:t> Generated reports with insights on player performance and team strategies.</a:t>
            </a:r>
            <a:endParaRPr lang="en-IN" sz="1600" dirty="0"/>
          </a:p>
          <a:p>
            <a:pPr marL="285750" lvl="0" indent="-285750">
              <a:buFont typeface="Wingdings" panose="05000000000000000000" pitchFamily="2" charset="2"/>
              <a:buChar char="Ø"/>
            </a:pPr>
            <a:r>
              <a:rPr lang="en-US" sz="1600" b="1" dirty="0"/>
              <a:t>Advanced Analytics:</a:t>
            </a:r>
            <a:r>
              <a:rPr lang="en-US" sz="1600" dirty="0"/>
              <a:t> Applied clustering and predictive modeling for future performance forecasting.</a:t>
            </a:r>
            <a:endParaRPr lang="en-IN" sz="1600" dirty="0"/>
          </a:p>
          <a:p>
            <a:pPr marL="285750" lvl="0" indent="-285750">
              <a:buFont typeface="Wingdings" panose="05000000000000000000" pitchFamily="2" charset="2"/>
              <a:buChar char="Ø"/>
            </a:pPr>
            <a:r>
              <a:rPr lang="en-US" sz="1600" b="1" dirty="0"/>
              <a:t>Real-time Integration:</a:t>
            </a:r>
            <a:r>
              <a:rPr lang="en-US" sz="1600" dirty="0"/>
              <a:t> Integrated real-time data feeds for dynamic updates.</a:t>
            </a:r>
            <a:endParaRPr lang="en-IN" sz="1600" dirty="0"/>
          </a:p>
          <a:p>
            <a:pPr marL="285750" lvl="0" indent="-285750">
              <a:buFont typeface="Wingdings" panose="05000000000000000000" pitchFamily="2" charset="2"/>
              <a:buChar char="Ø"/>
            </a:pPr>
            <a:endParaRPr lang="en-IN" sz="1600" dirty="0"/>
          </a:p>
        </p:txBody>
      </p:sp>
    </p:spTree>
    <p:extLst>
      <p:ext uri="{BB962C8B-B14F-4D97-AF65-F5344CB8AC3E}">
        <p14:creationId xmlns:p14="http://schemas.microsoft.com/office/powerpoint/2010/main" val="3490265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Figures/Graph</a:t>
            </a:r>
            <a:endParaRPr lang="en-IN" dirty="0"/>
          </a:p>
        </p:txBody>
      </p:sp>
      <p:pic>
        <p:nvPicPr>
          <p:cNvPr id="4" name="Picture 3">
            <a:extLst>
              <a:ext uri="{FF2B5EF4-FFF2-40B4-BE49-F238E27FC236}">
                <a16:creationId xmlns:a16="http://schemas.microsoft.com/office/drawing/2014/main" id="{CEF2B18C-FDD0-6FCB-A1FA-C9D137A5B0F2}"/>
              </a:ext>
            </a:extLst>
          </p:cNvPr>
          <p:cNvPicPr>
            <a:picLocks noChangeAspect="1"/>
          </p:cNvPicPr>
          <p:nvPr/>
        </p:nvPicPr>
        <p:blipFill rotWithShape="1">
          <a:blip r:embed="rId2"/>
          <a:srcRect l="15500" t="18000" r="2874" b="7555"/>
          <a:stretch/>
        </p:blipFill>
        <p:spPr>
          <a:xfrm>
            <a:off x="2176402" y="1859280"/>
            <a:ext cx="8733748" cy="4480560"/>
          </a:xfrm>
          <a:prstGeom prst="rect">
            <a:avLst/>
          </a:prstGeom>
        </p:spPr>
      </p:pic>
    </p:spTree>
    <p:extLst>
      <p:ext uri="{BB962C8B-B14F-4D97-AF65-F5344CB8AC3E}">
        <p14:creationId xmlns:p14="http://schemas.microsoft.com/office/powerpoint/2010/main" val="128436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1219199" y="730939"/>
            <a:ext cx="9576619" cy="4991435"/>
          </a:xfrm>
        </p:spPr>
        <p:txBody>
          <a:bodyPr>
            <a:normAutofit fontScale="90000"/>
          </a:bodyPr>
          <a:lstStyle/>
          <a:p>
            <a:r>
              <a:rPr lang="en-US" dirty="0"/>
              <a:t>                      References</a:t>
            </a:r>
            <a:br>
              <a:rPr lang="en-US" dirty="0"/>
            </a:br>
            <a:br>
              <a:rPr lang="en-US" dirty="0"/>
            </a:br>
            <a:br>
              <a:rPr lang="en-US" dirty="0"/>
            </a:br>
            <a:br>
              <a:rPr lang="en-US" dirty="0"/>
            </a:br>
            <a:br>
              <a:rPr lang="en-US" dirty="0"/>
            </a:br>
            <a:br>
              <a:rPr lang="en-US" dirty="0"/>
            </a:br>
            <a:br>
              <a:rPr lang="en-US" dirty="0"/>
            </a:br>
            <a:br>
              <a:rPr lang="en-US" dirty="0"/>
            </a:br>
            <a:endParaRPr lang="en-IN" dirty="0"/>
          </a:p>
        </p:txBody>
      </p:sp>
      <p:sp>
        <p:nvSpPr>
          <p:cNvPr id="3" name="TextBox 2">
            <a:extLst>
              <a:ext uri="{FF2B5EF4-FFF2-40B4-BE49-F238E27FC236}">
                <a16:creationId xmlns:a16="http://schemas.microsoft.com/office/drawing/2014/main" id="{A039DD39-448D-CDD6-3CF5-BE95FA3A9570}"/>
              </a:ext>
            </a:extLst>
          </p:cNvPr>
          <p:cNvSpPr txBox="1"/>
          <p:nvPr/>
        </p:nvSpPr>
        <p:spPr>
          <a:xfrm>
            <a:off x="2135894" y="1135626"/>
            <a:ext cx="9710666" cy="5309146"/>
          </a:xfrm>
          <a:prstGeom prst="rect">
            <a:avLst/>
          </a:prstGeom>
          <a:noFill/>
        </p:spPr>
        <p:txBody>
          <a:bodyPr wrap="square" rtlCol="0">
            <a:spAutoFit/>
          </a:bodyPr>
          <a:lstStyle/>
          <a:p>
            <a:pPr>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1.  "</a:t>
            </a:r>
            <a:r>
              <a:rPr lang="en-US" sz="1200" b="1" dirty="0">
                <a:effectLst/>
                <a:latin typeface="Times New Roman" panose="02020603050405020304" pitchFamily="18" charset="0"/>
                <a:ea typeface="Times New Roman" panose="02020603050405020304" pitchFamily="18" charset="0"/>
              </a:rPr>
              <a:t>Data Cleaning: Problems and Current Approaches</a:t>
            </a:r>
            <a:r>
              <a:rPr lang="en-US" sz="1200" dirty="0">
                <a:effectLst/>
                <a:latin typeface="Times New Roman" panose="02020603050405020304" pitchFamily="18" charset="0"/>
                <a:ea typeface="Times New Roman" panose="02020603050405020304" pitchFamily="18" charset="0"/>
              </a:rPr>
              <a:t>"   Authors:  Erhard Rahm, Hong Hai Do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2"/>
              </a:rPr>
              <a:t>https://www.researchgate.net/publication/220602798_Data_Cleaning_Problems_and_Current_Approaches</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2.  "</a:t>
            </a:r>
            <a:r>
              <a:rPr lang="en-US" sz="1200" b="1" dirty="0">
                <a:effectLst/>
                <a:latin typeface="Times New Roman" panose="02020603050405020304" pitchFamily="18" charset="0"/>
                <a:ea typeface="Times New Roman" panose="02020603050405020304" pitchFamily="18" charset="0"/>
              </a:rPr>
              <a:t>Introduction to Data Mining</a:t>
            </a:r>
            <a:r>
              <a:rPr lang="en-US" sz="1200" dirty="0">
                <a:effectLst/>
                <a:latin typeface="Times New Roman" panose="02020603050405020304" pitchFamily="18" charset="0"/>
                <a:ea typeface="Times New Roman" panose="02020603050405020304" pitchFamily="18" charset="0"/>
              </a:rPr>
              <a:t>"   Authors:  Pang-Ning Tan, Michael Steinbach, Vipin Kumar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3"/>
              </a:rPr>
              <a:t>https://www-users.cs.umn.edu/~kumar/dmbook/index.php</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3.  "</a:t>
            </a:r>
            <a:r>
              <a:rPr lang="en-US" sz="1200" b="1" dirty="0">
                <a:effectLst/>
                <a:latin typeface="Times New Roman" panose="02020603050405020304" pitchFamily="18" charset="0"/>
                <a:ea typeface="Times New Roman" panose="02020603050405020304" pitchFamily="18" charset="0"/>
              </a:rPr>
              <a:t>Machine Learning Yearning</a:t>
            </a:r>
            <a:r>
              <a:rPr lang="en-US" sz="1200" dirty="0">
                <a:effectLst/>
                <a:latin typeface="Times New Roman" panose="02020603050405020304" pitchFamily="18" charset="0"/>
                <a:ea typeface="Times New Roman" panose="02020603050405020304" pitchFamily="18" charset="0"/>
              </a:rPr>
              <a:t>"   Author:  Andrew Ng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4"/>
              </a:rPr>
              <a:t>http://www.mlyearning.org</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4.  "</a:t>
            </a:r>
            <a:r>
              <a:rPr lang="en-US" sz="1200" b="1" dirty="0">
                <a:effectLst/>
                <a:latin typeface="Times New Roman" panose="02020603050405020304" pitchFamily="18" charset="0"/>
                <a:ea typeface="Times New Roman" panose="02020603050405020304" pitchFamily="18" charset="0"/>
              </a:rPr>
              <a:t>Principles of Data Wrangling: Practical Techniques for Data Preparation</a:t>
            </a:r>
            <a:r>
              <a:rPr lang="en-US" sz="1200" dirty="0">
                <a:effectLst/>
                <a:latin typeface="Times New Roman" panose="02020603050405020304" pitchFamily="18" charset="0"/>
                <a:ea typeface="Times New Roman" panose="02020603050405020304" pitchFamily="18" charset="0"/>
              </a:rPr>
              <a:t>"    Authors:  Tye Rattenbury, Joseph M. Hellerstein, Jeffrey Heer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5"/>
              </a:rPr>
              <a:t>https://www.oreilly.com/library/view/principles-of-data/9781491938923/</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5.  "</a:t>
            </a:r>
            <a:r>
              <a:rPr lang="en-US" sz="1200" b="1" dirty="0">
                <a:effectLst/>
                <a:latin typeface="Times New Roman" panose="02020603050405020304" pitchFamily="18" charset="0"/>
                <a:ea typeface="Times New Roman" panose="02020603050405020304" pitchFamily="18" charset="0"/>
              </a:rPr>
              <a:t>The Elements of Statistical Learning: Data Mining, Inference, and Prediction</a:t>
            </a:r>
            <a:r>
              <a:rPr lang="en-US" sz="1200" dirty="0">
                <a:effectLst/>
                <a:latin typeface="Times New Roman" panose="02020603050405020304" pitchFamily="18" charset="0"/>
                <a:ea typeface="Times New Roman" panose="02020603050405020304" pitchFamily="18" charset="0"/>
              </a:rPr>
              <a:t>"   Authors:  Trevor Hastie, Robert </a:t>
            </a:r>
            <a:r>
              <a:rPr lang="en-US" sz="1200" dirty="0" err="1">
                <a:effectLst/>
                <a:latin typeface="Times New Roman" panose="02020603050405020304" pitchFamily="18" charset="0"/>
                <a:ea typeface="Times New Roman" panose="02020603050405020304" pitchFamily="18" charset="0"/>
              </a:rPr>
              <a:t>Tibshirani</a:t>
            </a:r>
            <a:r>
              <a:rPr lang="en-US" sz="1200" dirty="0">
                <a:effectLst/>
                <a:latin typeface="Times New Roman" panose="02020603050405020304" pitchFamily="18" charset="0"/>
                <a:ea typeface="Times New Roman" panose="02020603050405020304" pitchFamily="18" charset="0"/>
              </a:rPr>
              <a:t>, Jerome Friedman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6"/>
              </a:rPr>
              <a:t>https://web.stanford.edu/~hastie/ElemStatLearn//</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6.  "</a:t>
            </a:r>
            <a:r>
              <a:rPr lang="en-US" sz="1200" b="1" dirty="0">
                <a:effectLst/>
                <a:latin typeface="Times New Roman" panose="02020603050405020304" pitchFamily="18" charset="0"/>
                <a:ea typeface="Times New Roman" panose="02020603050405020304" pitchFamily="18" charset="0"/>
              </a:rPr>
              <a:t>Pandas Documentation</a:t>
            </a:r>
            <a:r>
              <a:rPr lang="en-US" sz="1200" dirty="0">
                <a:effectLst/>
                <a:latin typeface="Times New Roman" panose="02020603050405020304" pitchFamily="18" charset="0"/>
                <a:ea typeface="Times New Roman" panose="02020603050405020304" pitchFamily="18" charset="0"/>
              </a:rPr>
              <a:t>"  Authors:  The Pandas Development Team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7"/>
              </a:rPr>
              <a:t>https://pandas.pydata.org/pandas-docs/stable/</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7.  "</a:t>
            </a:r>
            <a:r>
              <a:rPr lang="en-US" sz="1200" b="1" dirty="0">
                <a:effectLst/>
                <a:latin typeface="Times New Roman" panose="02020603050405020304" pitchFamily="18" charset="0"/>
                <a:ea typeface="Times New Roman" panose="02020603050405020304" pitchFamily="18" charset="0"/>
              </a:rPr>
              <a:t>Altair: Declarative Visualization in Python</a:t>
            </a:r>
            <a:r>
              <a:rPr lang="en-US" sz="1200" dirty="0">
                <a:effectLst/>
                <a:latin typeface="Times New Roman" panose="02020603050405020304" pitchFamily="18" charset="0"/>
                <a:ea typeface="Times New Roman" panose="02020603050405020304" pitchFamily="18" charset="0"/>
              </a:rPr>
              <a:t>"   Authors:  Jake </a:t>
            </a:r>
            <a:r>
              <a:rPr lang="en-US" sz="1200" dirty="0" err="1">
                <a:effectLst/>
                <a:latin typeface="Times New Roman" panose="02020603050405020304" pitchFamily="18" charset="0"/>
                <a:ea typeface="Times New Roman" panose="02020603050405020304" pitchFamily="18" charset="0"/>
              </a:rPr>
              <a:t>VanderPlas</a:t>
            </a:r>
            <a:r>
              <a:rPr lang="en-US" sz="1200" dirty="0">
                <a:effectLst/>
                <a:latin typeface="Times New Roman" panose="02020603050405020304" pitchFamily="18" charset="0"/>
                <a:ea typeface="Times New Roman" panose="02020603050405020304" pitchFamily="18" charset="0"/>
              </a:rPr>
              <a:t>, Brian Granger, Jeffrey Heer, Dominik Moritz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8"/>
              </a:rPr>
              <a:t>https://altair-viz.github.io/</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8.  "</a:t>
            </a:r>
            <a:r>
              <a:rPr lang="en-US" sz="1200" b="1" dirty="0">
                <a:effectLst/>
                <a:latin typeface="Times New Roman" panose="02020603050405020304" pitchFamily="18" charset="0"/>
                <a:ea typeface="Times New Roman" panose="02020603050405020304" pitchFamily="18" charset="0"/>
              </a:rPr>
              <a:t>Design and Implementation of Data Warehouses</a:t>
            </a:r>
            <a:r>
              <a:rPr lang="en-US" sz="1200" dirty="0">
                <a:effectLst/>
                <a:latin typeface="Times New Roman" panose="02020603050405020304" pitchFamily="18" charset="0"/>
                <a:ea typeface="Times New Roman" panose="02020603050405020304" pitchFamily="18" charset="0"/>
              </a:rPr>
              <a:t>"   Authors:  Matteo </a:t>
            </a:r>
            <a:r>
              <a:rPr lang="en-US" sz="1200" dirty="0" err="1">
                <a:effectLst/>
                <a:latin typeface="Times New Roman" panose="02020603050405020304" pitchFamily="18" charset="0"/>
                <a:ea typeface="Times New Roman" panose="02020603050405020304" pitchFamily="18" charset="0"/>
              </a:rPr>
              <a:t>Golfarelli</a:t>
            </a:r>
            <a:r>
              <a:rPr lang="en-US" sz="1200" dirty="0">
                <a:effectLst/>
                <a:latin typeface="Times New Roman" panose="02020603050405020304" pitchFamily="18" charset="0"/>
                <a:ea typeface="Times New Roman" panose="02020603050405020304" pitchFamily="18" charset="0"/>
              </a:rPr>
              <a:t>, Stefano </a:t>
            </a:r>
            <a:r>
              <a:rPr lang="en-US" sz="1200" dirty="0" err="1">
                <a:effectLst/>
                <a:latin typeface="Times New Roman" panose="02020603050405020304" pitchFamily="18" charset="0"/>
                <a:ea typeface="Times New Roman" panose="02020603050405020304" pitchFamily="18" charset="0"/>
              </a:rPr>
              <a:t>Rizzi</a:t>
            </a: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a:t>
            </a:r>
            <a:r>
              <a:rPr lang="en-US" sz="1200" u="sng" dirty="0">
                <a:solidFill>
                  <a:srgbClr val="0000FF"/>
                </a:solidFill>
                <a:effectLst/>
                <a:latin typeface="Times New Roman" panose="02020603050405020304" pitchFamily="18" charset="0"/>
                <a:ea typeface="Times New Roman" panose="02020603050405020304" pitchFamily="18" charset="0"/>
                <a:hlinkClick r:id="rId9"/>
              </a:rPr>
              <a:t>https://link.springer.com/book/10.1007/978-3-540-26641-0</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rPr>
            </a:br>
            <a:endParaRPr lang="en-IN" sz="1200" dirty="0"/>
          </a:p>
        </p:txBody>
      </p:sp>
    </p:spTree>
    <p:extLst>
      <p:ext uri="{BB962C8B-B14F-4D97-AF65-F5344CB8AC3E}">
        <p14:creationId xmlns:p14="http://schemas.microsoft.com/office/powerpoint/2010/main" val="51529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A7BF-A4A4-44AE-A5A8-311908CEF9E5}"/>
              </a:ext>
            </a:extLst>
          </p:cNvPr>
          <p:cNvSpPr>
            <a:spLocks noGrp="1"/>
          </p:cNvSpPr>
          <p:nvPr>
            <p:ph type="title"/>
          </p:nvPr>
        </p:nvSpPr>
        <p:spPr/>
        <p:txBody>
          <a:bodyPr/>
          <a:lstStyle/>
          <a:p>
            <a:pPr algn="ctr"/>
            <a:r>
              <a:rPr lang="en-US" dirty="0"/>
              <a:t>Thank you!!!</a:t>
            </a:r>
            <a:endParaRPr lang="en-IN" dirty="0"/>
          </a:p>
        </p:txBody>
      </p:sp>
    </p:spTree>
    <p:extLst>
      <p:ext uri="{BB962C8B-B14F-4D97-AF65-F5344CB8AC3E}">
        <p14:creationId xmlns:p14="http://schemas.microsoft.com/office/powerpoint/2010/main" val="234512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2 </a:t>
            </a:r>
            <a:endParaRPr lang="en-IN" dirty="0"/>
          </a:p>
        </p:txBody>
      </p:sp>
      <p:sp>
        <p:nvSpPr>
          <p:cNvPr id="3" name="Rectangle 2"/>
          <p:cNvSpPr/>
          <p:nvPr/>
        </p:nvSpPr>
        <p:spPr>
          <a:xfrm>
            <a:off x="2429435" y="2348753"/>
            <a:ext cx="7271531" cy="2950167"/>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cs typeface="Arial" panose="020B0604020202020204" pitchFamily="34" charset="0"/>
              </a:rPr>
              <a:t>Position Analysis</a:t>
            </a:r>
            <a:r>
              <a:rPr lang="en-US" dirty="0">
                <a:latin typeface="Times New Roman" panose="02020603050405020304" pitchFamily="18" charset="0"/>
                <a:ea typeface="Times New Roman" panose="02020603050405020304" pitchFamily="18" charset="0"/>
                <a:cs typeface="Arial" panose="020B0604020202020204" pitchFamily="34" charset="0"/>
              </a:rPr>
              <a:t> Analyze player positions to identify the highest and lowest number of players. Use statistical analysis to determine if the distribution of players across positions is significantly different from a uniform distribution. Create a plot showing the count of players for each position and a pie chart for distribution.</a:t>
            </a:r>
          </a:p>
          <a:p>
            <a:pPr>
              <a:lnSpc>
                <a:spcPct val="107000"/>
              </a:lnSpc>
              <a:spcAft>
                <a:spcPts val="800"/>
              </a:spcAft>
            </a:pP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r>
              <a:rPr lang="en-US" b="1" dirty="0">
                <a:latin typeface="Times New Roman" panose="02020603050405020304" pitchFamily="18" charset="0"/>
                <a:ea typeface="Times New Roman" panose="02020603050405020304" pitchFamily="18" charset="0"/>
                <a:cs typeface="Arial" panose="020B0604020202020204" pitchFamily="34" charset="0"/>
              </a:rPr>
              <a:t>Purpose:</a:t>
            </a:r>
            <a:r>
              <a:rPr lang="en-US" dirty="0">
                <a:latin typeface="Times New Roman" panose="02020603050405020304" pitchFamily="18" charset="0"/>
                <a:ea typeface="Times New Roman" panose="02020603050405020304" pitchFamily="18" charset="0"/>
                <a:cs typeface="Arial" panose="020B0604020202020204" pitchFamily="34" charset="0"/>
              </a:rPr>
              <a:t> The objective is to understand the distribution of players across different positions and determine if it deviates from what might be expected by chance.</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5305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Description</a:t>
            </a:r>
            <a:endParaRPr lang="en-IN" dirty="0"/>
          </a:p>
        </p:txBody>
      </p:sp>
      <p:sp>
        <p:nvSpPr>
          <p:cNvPr id="4" name="Rectangle 3"/>
          <p:cNvSpPr/>
          <p:nvPr/>
        </p:nvSpPr>
        <p:spPr>
          <a:xfrm>
            <a:off x="3048000" y="2391152"/>
            <a:ext cx="6096000" cy="2075696"/>
          </a:xfrm>
          <a:prstGeom prst="rect">
            <a:avLst/>
          </a:prstGeom>
        </p:spPr>
        <p:txBody>
          <a:bodyPr>
            <a:spAutoFit/>
          </a:bodyPr>
          <a:lstStyle/>
          <a:p>
            <a:pPr marL="285750" marR="0" lvl="0" indent="-285750">
              <a:lnSpc>
                <a:spcPct val="107000"/>
              </a:lnSpc>
              <a:spcBef>
                <a:spcPts val="0"/>
              </a:spcBef>
              <a:spcAft>
                <a:spcPts val="800"/>
              </a:spcAft>
              <a:buSzPts val="1000"/>
              <a:buFont typeface="Wingdings" panose="05000000000000000000" pitchFamily="2" charset="2"/>
              <a:buChar char="Ø"/>
              <a:tabLst>
                <a:tab pos="457200" algn="l"/>
              </a:tabLst>
            </a:pPr>
            <a:r>
              <a:rPr lang="en-US" b="1" dirty="0">
                <a:latin typeface="Times New Roman" panose="02020603050405020304" pitchFamily="18" charset="0"/>
                <a:ea typeface="Times New Roman" panose="02020603050405020304" pitchFamily="18" charset="0"/>
                <a:cs typeface="Arial" panose="020B0604020202020204" pitchFamily="34" charset="0"/>
              </a:rPr>
              <a:t>Distribution Analysis:</a:t>
            </a:r>
            <a:r>
              <a:rPr lang="en-US" dirty="0">
                <a:latin typeface="Times New Roman" panose="02020603050405020304" pitchFamily="18" charset="0"/>
                <a:ea typeface="Times New Roman" panose="02020603050405020304" pitchFamily="18" charset="0"/>
                <a:cs typeface="Arial" panose="020B0604020202020204" pitchFamily="34" charset="0"/>
              </a:rPr>
              <a:t> Calculated the number of players in each position.</a:t>
            </a:r>
            <a:endParaRPr lang="en-IN" sz="1600" dirty="0">
              <a:latin typeface="Calibri" panose="020F0502020204030204" pitchFamily="34" charset="0"/>
              <a:ea typeface="Calibri" panose="020F0502020204030204" pitchFamily="34" charset="0"/>
              <a:cs typeface="Arial" panose="020B0604020202020204" pitchFamily="34" charset="0"/>
            </a:endParaRPr>
          </a:p>
          <a:p>
            <a:pPr marL="285750" marR="0" lvl="0" indent="-285750">
              <a:lnSpc>
                <a:spcPct val="107000"/>
              </a:lnSpc>
              <a:spcBef>
                <a:spcPts val="0"/>
              </a:spcBef>
              <a:spcAft>
                <a:spcPts val="800"/>
              </a:spcAft>
              <a:buSzPts val="1000"/>
              <a:buFont typeface="Wingdings" panose="05000000000000000000" pitchFamily="2" charset="2"/>
              <a:buChar char="Ø"/>
              <a:tabLst>
                <a:tab pos="457200" algn="l"/>
              </a:tabLst>
            </a:pPr>
            <a:r>
              <a:rPr lang="en-US" b="1" dirty="0">
                <a:latin typeface="Times New Roman" panose="02020603050405020304" pitchFamily="18" charset="0"/>
                <a:ea typeface="Times New Roman" panose="02020603050405020304" pitchFamily="18" charset="0"/>
                <a:cs typeface="Arial" panose="020B0604020202020204" pitchFamily="34" charset="0"/>
              </a:rPr>
              <a:t>Statistical Validation:</a:t>
            </a:r>
            <a:r>
              <a:rPr lang="en-US" dirty="0">
                <a:latin typeface="Times New Roman" panose="02020603050405020304" pitchFamily="18" charset="0"/>
                <a:ea typeface="Times New Roman" panose="02020603050405020304" pitchFamily="18" charset="0"/>
                <a:cs typeface="Arial" panose="020B0604020202020204" pitchFamily="34" charset="0"/>
              </a:rPr>
              <a:t> Performed a chi-square test to compare observed vs. expected distribution.</a:t>
            </a:r>
            <a:endParaRPr lang="en-IN" sz="1600" dirty="0">
              <a:latin typeface="Calibri" panose="020F0502020204030204" pitchFamily="34" charset="0"/>
              <a:ea typeface="Calibri" panose="020F0502020204030204" pitchFamily="34" charset="0"/>
              <a:cs typeface="Arial" panose="020B0604020202020204" pitchFamily="34" charset="0"/>
            </a:endParaRPr>
          </a:p>
          <a:p>
            <a:pPr marL="285750" marR="0" lvl="0" indent="-285750">
              <a:lnSpc>
                <a:spcPct val="107000"/>
              </a:lnSpc>
              <a:spcBef>
                <a:spcPts val="0"/>
              </a:spcBef>
              <a:spcAft>
                <a:spcPts val="800"/>
              </a:spcAft>
              <a:buSzPts val="1000"/>
              <a:buFont typeface="Wingdings" panose="05000000000000000000" pitchFamily="2" charset="2"/>
              <a:buChar char="Ø"/>
              <a:tabLst>
                <a:tab pos="457200" algn="l"/>
              </a:tabLst>
            </a:pPr>
            <a:r>
              <a:rPr lang="en-US" b="1" dirty="0">
                <a:latin typeface="Times New Roman" panose="02020603050405020304" pitchFamily="18" charset="0"/>
                <a:ea typeface="Times New Roman" panose="02020603050405020304" pitchFamily="18" charset="0"/>
                <a:cs typeface="Arial" panose="020B0604020202020204" pitchFamily="34" charset="0"/>
              </a:rPr>
              <a:t>Visualization:</a:t>
            </a:r>
            <a:r>
              <a:rPr lang="en-US" dirty="0">
                <a:latin typeface="Times New Roman" panose="02020603050405020304" pitchFamily="18" charset="0"/>
                <a:ea typeface="Times New Roman" panose="02020603050405020304" pitchFamily="18" charset="0"/>
                <a:cs typeface="Arial" panose="020B0604020202020204" pitchFamily="34" charset="0"/>
              </a:rPr>
              <a:t> Created a bar plot and pie chart to illustrate the findings.</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9348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Code</a:t>
            </a:r>
            <a:endParaRPr lang="en-IN" dirty="0"/>
          </a:p>
        </p:txBody>
      </p:sp>
      <p:sp>
        <p:nvSpPr>
          <p:cNvPr id="4" name="Rectangle 3"/>
          <p:cNvSpPr/>
          <p:nvPr/>
        </p:nvSpPr>
        <p:spPr>
          <a:xfrm>
            <a:off x="7413812" y="2716306"/>
            <a:ext cx="4670612" cy="1969770"/>
          </a:xfrm>
          <a:prstGeom prst="rect">
            <a:avLst/>
          </a:prstGeom>
        </p:spPr>
        <p:txBody>
          <a:bodyPr wrap="square">
            <a:spAutoFit/>
          </a:bodyPr>
          <a:lstStyle/>
          <a:p>
            <a:r>
              <a:rPr lang="en-US" sz="1600" dirty="0"/>
              <a:t>Summary:</a:t>
            </a:r>
          </a:p>
          <a:p>
            <a:endParaRPr lang="en-US" sz="1600" dirty="0"/>
          </a:p>
          <a:p>
            <a:pPr marL="285750" lvl="0" indent="-285750">
              <a:buFont typeface="Wingdings" panose="05000000000000000000" pitchFamily="2" charset="2"/>
              <a:buChar char="Ø"/>
            </a:pPr>
            <a:r>
              <a:rPr lang="en-US" dirty="0"/>
              <a:t>Used Pandas for counting player positions.</a:t>
            </a:r>
            <a:endParaRPr lang="en-IN" dirty="0"/>
          </a:p>
          <a:p>
            <a:pPr marL="285750" lvl="0" indent="-285750">
              <a:buFont typeface="Wingdings" panose="05000000000000000000" pitchFamily="2" charset="2"/>
              <a:buChar char="Ø"/>
            </a:pPr>
            <a:r>
              <a:rPr lang="en-US" dirty="0"/>
              <a:t>Visualized results using </a:t>
            </a:r>
            <a:r>
              <a:rPr lang="en-US" dirty="0" err="1"/>
              <a:t>Matplotlib</a:t>
            </a:r>
            <a:r>
              <a:rPr lang="en-US" dirty="0"/>
              <a:t> and </a:t>
            </a:r>
            <a:r>
              <a:rPr lang="en-US" dirty="0" err="1"/>
              <a:t>Seaborn</a:t>
            </a:r>
            <a:r>
              <a:rPr lang="en-US" dirty="0"/>
              <a:t>.</a:t>
            </a:r>
            <a:endParaRPr lang="en-IN" dirty="0"/>
          </a:p>
          <a:p>
            <a:pPr marL="285750" indent="-285750">
              <a:buFont typeface="Wingdings" panose="05000000000000000000" pitchFamily="2" charset="2"/>
              <a:buChar char="Ø"/>
            </a:pPr>
            <a:r>
              <a:rPr lang="en-US" dirty="0"/>
              <a:t>Applied chi-square test using </a:t>
            </a:r>
            <a:r>
              <a:rPr lang="en-US" dirty="0" err="1"/>
              <a:t>Scipy</a:t>
            </a:r>
            <a:r>
              <a:rPr lang="en-US" dirty="0"/>
              <a:t>.</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88" y="2056504"/>
            <a:ext cx="5682022" cy="2703756"/>
          </a:xfrm>
          <a:prstGeom prst="rect">
            <a:avLst/>
          </a:prstGeom>
        </p:spPr>
      </p:pic>
    </p:spTree>
    <p:extLst>
      <p:ext uri="{BB962C8B-B14F-4D97-AF65-F5344CB8AC3E}">
        <p14:creationId xmlns:p14="http://schemas.microsoft.com/office/powerpoint/2010/main" val="46367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Figures/Graph</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402" y="2250140"/>
            <a:ext cx="4178077" cy="4192493"/>
          </a:xfrm>
          <a:prstGeom prst="rect">
            <a:avLst/>
          </a:prstGeom>
        </p:spPr>
      </p:pic>
      <p:sp>
        <p:nvSpPr>
          <p:cNvPr id="4" name="Rectangle 3"/>
          <p:cNvSpPr/>
          <p:nvPr/>
        </p:nvSpPr>
        <p:spPr>
          <a:xfrm>
            <a:off x="6580094" y="3244332"/>
            <a:ext cx="5351930" cy="2339102"/>
          </a:xfrm>
          <a:prstGeom prst="rect">
            <a:avLst/>
          </a:prstGeom>
        </p:spPr>
        <p:txBody>
          <a:bodyPr wrap="square">
            <a:spAutoFit/>
          </a:bodyPr>
          <a:lstStyle/>
          <a:p>
            <a:r>
              <a:rPr lang="en-US" sz="1600" dirty="0"/>
              <a:t>Figures</a:t>
            </a:r>
            <a:r>
              <a:rPr lang="en-IN" sz="1600" dirty="0"/>
              <a:t>:</a:t>
            </a:r>
          </a:p>
          <a:p>
            <a:endParaRPr lang="en-US" sz="1600" dirty="0"/>
          </a:p>
          <a:p>
            <a:pPr marL="285750" lvl="0" indent="-285750">
              <a:buFont typeface="Wingdings" panose="05000000000000000000" pitchFamily="2" charset="2"/>
              <a:buChar char="Ø"/>
            </a:pPr>
            <a:r>
              <a:rPr lang="en-US" sz="1600" b="1" dirty="0"/>
              <a:t>Bar Plot:</a:t>
            </a:r>
            <a:r>
              <a:rPr lang="en-US" sz="1600" dirty="0"/>
              <a:t> Shows the number of players in each position, highlighting which positions have the most and fewest players.</a:t>
            </a:r>
            <a:endParaRPr lang="en-IN" sz="1600" dirty="0"/>
          </a:p>
          <a:p>
            <a:pPr marL="285750" lvl="0" indent="-285750">
              <a:buFont typeface="Wingdings" panose="05000000000000000000" pitchFamily="2" charset="2"/>
              <a:buChar char="Ø"/>
            </a:pPr>
            <a:r>
              <a:rPr lang="en-US" sz="1600" b="1" dirty="0"/>
              <a:t>Pie Chart:</a:t>
            </a:r>
            <a:r>
              <a:rPr lang="en-US" sz="1600" dirty="0"/>
              <a:t> Illustrates the distribution of players across different positions, providing a visual representation of the proportion each position holds in the dataset.</a:t>
            </a:r>
            <a:endParaRPr lang="en-IN" sz="1600" dirty="0"/>
          </a:p>
          <a:p>
            <a:endParaRPr lang="en-US" dirty="0"/>
          </a:p>
        </p:txBody>
      </p:sp>
    </p:spTree>
    <p:extLst>
      <p:ext uri="{BB962C8B-B14F-4D97-AF65-F5344CB8AC3E}">
        <p14:creationId xmlns:p14="http://schemas.microsoft.com/office/powerpoint/2010/main" val="2112992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Results(Screenshot)</a:t>
            </a:r>
            <a:endParaRPr lang="en-IN"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402" y="2150491"/>
            <a:ext cx="7906156" cy="4045158"/>
          </a:xfrm>
          <a:prstGeom prst="rect">
            <a:avLst/>
          </a:prstGeom>
        </p:spPr>
      </p:pic>
    </p:spTree>
    <p:extLst>
      <p:ext uri="{BB962C8B-B14F-4D97-AF65-F5344CB8AC3E}">
        <p14:creationId xmlns:p14="http://schemas.microsoft.com/office/powerpoint/2010/main" val="137137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C10B-F465-4658-8993-BC77E3E90B9E}"/>
              </a:ext>
            </a:extLst>
          </p:cNvPr>
          <p:cNvSpPr>
            <a:spLocks noGrp="1"/>
          </p:cNvSpPr>
          <p:nvPr>
            <p:ph type="title"/>
          </p:nvPr>
        </p:nvSpPr>
        <p:spPr>
          <a:xfrm>
            <a:off x="2176402" y="730940"/>
            <a:ext cx="7524564" cy="1325563"/>
          </a:xfrm>
        </p:spPr>
        <p:txBody>
          <a:bodyPr/>
          <a:lstStyle/>
          <a:p>
            <a:pPr algn="ctr"/>
            <a:r>
              <a:rPr lang="en-US" dirty="0"/>
              <a:t>Problem Statement 3 </a:t>
            </a:r>
            <a:endParaRPr lang="en-IN" dirty="0"/>
          </a:p>
        </p:txBody>
      </p:sp>
      <p:sp>
        <p:nvSpPr>
          <p:cNvPr id="4" name="Rectangle 3"/>
          <p:cNvSpPr/>
          <p:nvPr/>
        </p:nvSpPr>
        <p:spPr>
          <a:xfrm>
            <a:off x="2671482" y="2286000"/>
            <a:ext cx="7029484" cy="2585323"/>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Data Ingestion Strategies</a:t>
            </a:r>
            <a:r>
              <a:rPr lang="en-US" dirty="0">
                <a:latin typeface="Times New Roman" panose="02020603050405020304" pitchFamily="18" charset="0"/>
                <a:ea typeface="Times New Roman" panose="02020603050405020304" pitchFamily="18" charset="0"/>
              </a:rPr>
              <a:t> Design and implement a data ingestion pipeline that supports incremental data loading. Optimize storage by using data partitioning and indexing strategies. Implement logging and monitoring to track the performance and reliability of the ingestion process. Utilize Python, Pandas, and SQL for implementation. </a:t>
            </a:r>
          </a:p>
          <a:p>
            <a:endParaRPr lang="en-US" b="1" dirty="0">
              <a:latin typeface="Times New Roman" panose="02020603050405020304" pitchFamily="18" charset="0"/>
              <a:ea typeface="Times New Roman" panose="02020603050405020304" pitchFamily="18" charset="0"/>
            </a:endParaRPr>
          </a:p>
          <a:p>
            <a:endParaRPr lang="en-US" b="1" dirty="0">
              <a:latin typeface="Times New Roman" panose="02020603050405020304" pitchFamily="18" charset="0"/>
              <a:ea typeface="Times New Roman" panose="02020603050405020304" pitchFamily="18" charset="0"/>
            </a:endParaRPr>
          </a:p>
          <a:p>
            <a:r>
              <a:rPr lang="en-US" b="1" dirty="0">
                <a:latin typeface="Times New Roman" panose="02020603050405020304" pitchFamily="18" charset="0"/>
                <a:ea typeface="Times New Roman" panose="02020603050405020304" pitchFamily="18" charset="0"/>
              </a:rPr>
              <a:t>Purpose:</a:t>
            </a:r>
            <a:r>
              <a:rPr lang="en-US" dirty="0">
                <a:latin typeface="Times New Roman" panose="02020603050405020304" pitchFamily="18" charset="0"/>
                <a:ea typeface="Times New Roman" panose="02020603050405020304" pitchFamily="18" charset="0"/>
              </a:rPr>
              <a:t> To efficiently manage and store incoming data, ensuring scalability and reliability for future data operations.</a:t>
            </a:r>
            <a:endParaRPr lang="en-IN" dirty="0"/>
          </a:p>
        </p:txBody>
      </p:sp>
    </p:spTree>
    <p:extLst>
      <p:ext uri="{BB962C8B-B14F-4D97-AF65-F5344CB8AC3E}">
        <p14:creationId xmlns:p14="http://schemas.microsoft.com/office/powerpoint/2010/main" val="3820195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1603</Words>
  <Application>Microsoft Office PowerPoint</Application>
  <PresentationFormat>Widescreen</PresentationFormat>
  <Paragraphs>157</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Helvetica</vt:lpstr>
      <vt:lpstr>Metropolis</vt:lpstr>
      <vt:lpstr>Times New Roman</vt:lpstr>
      <vt:lpstr>Wingdings</vt:lpstr>
      <vt:lpstr>Office Theme</vt:lpstr>
      <vt:lpstr>PowerPoint Presentation</vt:lpstr>
      <vt:lpstr>Problem Statement 1 </vt:lpstr>
      <vt:lpstr>Description</vt:lpstr>
      <vt:lpstr>Problem Statement 2 </vt:lpstr>
      <vt:lpstr>Description</vt:lpstr>
      <vt:lpstr>Code</vt:lpstr>
      <vt:lpstr>Figures/Graph</vt:lpstr>
      <vt:lpstr>Results(Screenshot)</vt:lpstr>
      <vt:lpstr>Problem Statement 3 </vt:lpstr>
      <vt:lpstr>Description</vt:lpstr>
      <vt:lpstr>Code</vt:lpstr>
      <vt:lpstr>Results(Screenshot)</vt:lpstr>
      <vt:lpstr>Problem Statement 4 </vt:lpstr>
      <vt:lpstr>Description</vt:lpstr>
      <vt:lpstr>Code</vt:lpstr>
      <vt:lpstr>Results(Screenshot)</vt:lpstr>
      <vt:lpstr>Figures/Graph</vt:lpstr>
      <vt:lpstr>Problem Statement 5 </vt:lpstr>
      <vt:lpstr>Description</vt:lpstr>
      <vt:lpstr>Code</vt:lpstr>
      <vt:lpstr>Results(Screenshot)</vt:lpstr>
      <vt:lpstr>Problem Statement 6 </vt:lpstr>
      <vt:lpstr>Description</vt:lpstr>
      <vt:lpstr>Results(Screenshot)</vt:lpstr>
      <vt:lpstr>Problem Statement 7 </vt:lpstr>
      <vt:lpstr>Description</vt:lpstr>
      <vt:lpstr>Code</vt:lpstr>
      <vt:lpstr>Results(Screenshot)</vt:lpstr>
      <vt:lpstr>Figures/Graph</vt:lpstr>
      <vt:lpstr>Problem Statement 8 </vt:lpstr>
      <vt:lpstr>Description</vt:lpstr>
      <vt:lpstr>Figures/Graph</vt:lpstr>
      <vt:lpstr>                      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dc:creator>
  <cp:lastModifiedBy>chaithanya gowda</cp:lastModifiedBy>
  <cp:revision>36</cp:revision>
  <dcterms:created xsi:type="dcterms:W3CDTF">2022-12-05T10:10:22Z</dcterms:created>
  <dcterms:modified xsi:type="dcterms:W3CDTF">2024-06-10T10:59:07Z</dcterms:modified>
</cp:coreProperties>
</file>